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3C0DC9-0F37-4836-A115-A6CF0CA92EDD}">
  <a:tblStyle styleId="{693C0DC9-0F37-4836-A115-A6CF0CA92ED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2693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5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6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3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39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12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61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10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21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2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59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4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272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219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13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776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1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71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2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49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0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20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96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97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143000" y="142875"/>
            <a:ext cx="77295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spcBef>
                <a:spcPts val="5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1pPr>
            <a:lvl2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rgbClr val="CA005D"/>
              </a:buClr>
              <a:buFont typeface="Verdana"/>
              <a:buChar char="∙"/>
              <a:defRPr>
                <a:latin typeface="Verdana"/>
                <a:ea typeface="Verdana"/>
                <a:cs typeface="Verdana"/>
                <a:sym typeface="Verdan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rgbClr val="CA005D"/>
              </a:buClr>
              <a:buFont typeface="Verdana"/>
              <a:buChar char="⬥"/>
              <a:defRPr>
                <a:latin typeface="Verdana"/>
                <a:ea typeface="Verdana"/>
                <a:cs typeface="Verdana"/>
                <a:sym typeface="Verdan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rgbClr val="CA005D"/>
              </a:buClr>
              <a:buFont typeface="Verdana"/>
              <a:buChar char="⬩"/>
              <a:defRPr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spcBef>
                <a:spcPts val="3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5pPr>
            <a:lvl6pPr marL="457200" lvl="5" algn="l" rtl="0">
              <a:spcBef>
                <a:spcPts val="3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6pPr>
            <a:lvl7pPr marL="914400" lvl="6" algn="l" rtl="0">
              <a:spcBef>
                <a:spcPts val="3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7pPr>
            <a:lvl8pPr marL="1371600" lvl="7" algn="l" rtl="0">
              <a:spcBef>
                <a:spcPts val="3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8pPr>
            <a:lvl9pPr marL="1828800" lvl="8" algn="l" rtl="0">
              <a:spcBef>
                <a:spcPts val="360"/>
              </a:spcBef>
              <a:spcAft>
                <a:spcPts val="0"/>
              </a:spcAft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43000" y="142875"/>
            <a:ext cx="77295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spcBef>
                <a:spcPts val="560"/>
              </a:spcBef>
              <a:spcAft>
                <a:spcPts val="0"/>
              </a:spcAft>
              <a:defRPr/>
            </a:lvl1pPr>
            <a:lvl2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∙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⬥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⬩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36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36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36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829288" y="2082825"/>
            <a:ext cx="5983200" cy="21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5300" y="54675"/>
            <a:ext cx="5983200" cy="61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spcBef>
                <a:spcPts val="560"/>
              </a:spcBef>
              <a:spcAft>
                <a:spcPts val="0"/>
              </a:spcAft>
              <a:defRPr/>
            </a:lvl1pPr>
            <a:lvl2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∙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⬥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⬩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36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36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36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CA005D"/>
              </a:buClr>
              <a:buSzPct val="100000"/>
              <a:buChar char="●"/>
              <a:defRPr sz="3000">
                <a:solidFill>
                  <a:srgbClr val="CA005D"/>
                </a:solidFill>
              </a:defRPr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rgbClr val="CA005D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CA005D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CA005D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43000" y="142875"/>
            <a:ext cx="77295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3000" y="142875"/>
            <a:ext cx="77295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007400" cy="10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143000" y="142875"/>
            <a:ext cx="77295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A005D"/>
              </a:buClr>
              <a:buSzPct val="100000"/>
              <a:defRPr sz="3000">
                <a:solidFill>
                  <a:srgbClr val="CA005D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defRPr/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∙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⬥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CA005D"/>
              </a:buClr>
              <a:buFont typeface="Noto Symbol"/>
              <a:buChar char="⬩"/>
              <a:defRPr/>
            </a:lvl4pPr>
            <a:lvl5pPr marL="0" marR="0" lvl="4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36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36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36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machj@ders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Důvěra uživatelů v informační systém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66275" y="3886200"/>
            <a:ext cx="8537700" cy="17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/>
              <a:t>Jan Mach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cs" sz="1800"/>
              <a:t>Hlavní konference EUNIS Bezpečnostní politika a její aplikace na VŠ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>
                <a:solidFill>
                  <a:schemeClr val="dk1"/>
                </a:solidFill>
              </a:rPr>
              <a:t>23.5.2016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Uživatel a světy</a:t>
            </a:r>
          </a:p>
        </p:txBody>
      </p:sp>
      <p:graphicFrame>
        <p:nvGraphicFramePr>
          <p:cNvPr id="144" name="Shape 144"/>
          <p:cNvGraphicFramePr/>
          <p:nvPr>
            <p:extLst>
              <p:ext uri="{D42A27DB-BD31-4B8C-83A1-F6EECF244321}">
                <p14:modId xmlns:p14="http://schemas.microsoft.com/office/powerpoint/2010/main" val="303583722"/>
              </p:ext>
            </p:extLst>
          </p:nvPr>
        </p:nvGraphicFramePr>
        <p:xfrm>
          <a:off x="98883" y="960830"/>
          <a:ext cx="8990525" cy="5796960"/>
        </p:xfrm>
        <a:graphic>
          <a:graphicData uri="http://schemas.openxmlformats.org/drawingml/2006/table">
            <a:tbl>
              <a:tblPr>
                <a:noFill/>
                <a:tableStyleId>{693C0DC9-0F37-4836-A115-A6CF0CA92EDD}</a:tableStyleId>
              </a:tblPr>
              <a:tblGrid>
                <a:gridCol w="4370850"/>
                <a:gridCol w="4619675"/>
              </a:tblGrid>
              <a:tr h="43846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>
                          <a:solidFill>
                            <a:srgbClr val="FFFFFF"/>
                          </a:solidFill>
                        </a:rPr>
                        <a:t>Vlasnosti analogového světa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>
                          <a:solidFill>
                            <a:srgbClr val="FFFFFF"/>
                          </a:solidFill>
                        </a:rPr>
                        <a:t>Důvěra v digitální svět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2616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/>
                        <a:t> mám v ruce papír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bezpečně uloženo (snad)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</a:tr>
              <a:tr h="52616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dekódování lidskými smysly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neztratí se (snad)</a:t>
                      </a:r>
                    </a:p>
                  </a:txBody>
                  <a:tcPr marL="91425" marR="91425" marT="91425" marB="91425"/>
                </a:tc>
              </a:tr>
              <a:tr h="52616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vyznačení vůle podpisem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pouze jedna verze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704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pocit celistovsti a nepodvrhnutelnosti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vyznačení vůle podpisem</a:t>
                      </a:r>
                    </a:p>
                  </a:txBody>
                  <a:tcPr marL="91425" marR="91425" marT="91425" marB="91425"/>
                </a:tc>
              </a:tr>
              <a:tr h="7892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😊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dobrá ochrana uzamčením ve skříni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😰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věřím v zajištění přístupu jen pověřeným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52616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😰 </a:t>
                      </a:r>
                      <a:r>
                        <a:rPr lang="cs" sz="1800"/>
                        <a:t>snadná ztráta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😰 </a:t>
                      </a:r>
                      <a:r>
                        <a:rPr lang="cs" sz="1800"/>
                        <a:t>ve zdrojové podobě nečitelné</a:t>
                      </a:r>
                    </a:p>
                  </a:txBody>
                  <a:tcPr marL="91425" marR="91425" marT="91425" marB="91425"/>
                </a:tc>
              </a:tr>
              <a:tr h="87695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😰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/>
                        <a:t>mnoho kopií - práce s neaktuálním dokumentem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>
                          <a:solidFill>
                            <a:schemeClr val="dk1"/>
                          </a:solidFill>
                        </a:rPr>
                        <a:t>😰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3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>
                          <a:solidFill>
                            <a:schemeClr val="dk1"/>
                          </a:solidFill>
                        </a:rPr>
                        <a:t>netuším, jen věřím v celistvost a nepodvrhnutelnost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704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2400" dirty="0">
                          <a:solidFill>
                            <a:schemeClr val="dk1"/>
                          </a:solidFill>
                        </a:rPr>
                        <a:t>😰</a:t>
                      </a:r>
                      <a:r>
                        <a:rPr lang="cs" sz="30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cs" sz="1800" dirty="0">
                          <a:solidFill>
                            <a:schemeClr val="dk1"/>
                          </a:solidFill>
                        </a:rPr>
                        <a:t>nemám nic v ruce</a:t>
                      </a: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Počítačová bezpečnost z pohledu uživatele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Počítačová bezpečnost zahrnuje: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zabezpečení ochrany před neoprávněným manipulováním se zařízeními počítačového systému,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ochranu před neoprávněnou manipulací s daty,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ochranu informací před krádeží (nelegální tvorba kopií dat) nebo poškozením,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bezpečnou komunikaci a přenos dat (kryptografie),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bezpečné uložení dat,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cs"/>
              <a:t>celistvost a nepodvrhnutelnost dat.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Co může zvýšit důvěru uživatele?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Opatřit data uživateli srozumitelným způsobem prvky vytvářejícími důvěru.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cs" dirty="0"/>
              <a:t>Získám: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vyznačení vůle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nepopiratelnost v čase (časové razítko)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celistvost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nepodvrhnutelnost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 může zvýšit důvěru uživatele?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dk1"/>
                </a:solidFill>
              </a:rPr>
              <a:t>Vedení auditních logů důvěryhodným způsobem.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Získám: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neoprávněnou manipulací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krádeží ve smyslu, že o tom existuje stopa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vyznačení vůle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nepopiratelnost v čase (časové razítko)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celistvost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nepodvrhnutelnost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 může zvýšit důvěru uživatele?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dk1"/>
                </a:solidFill>
              </a:rPr>
              <a:t>Využití sociálního DRM - vyznačení do dokumentu, kdo, kdy a prostřednictvím čeho dokument získal.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Získám: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krádeží a zneužitím - existuje stopa původce</a:t>
            </a:r>
          </a:p>
          <a:p>
            <a:pPr marL="0" lvl="0" rtl="0">
              <a:spcBef>
                <a:spcPts val="0"/>
              </a:spcBef>
              <a:buNone/>
            </a:pPr>
            <a:endParaRPr dirty="0"/>
          </a:p>
          <a:p>
            <a:pPr marL="0"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 může zvýšit důvěru uživatele?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dk1"/>
                </a:solidFill>
              </a:rPr>
              <a:t>Zpřístupnění auditních, transakčních a jiných logů uživateli ve srozumitelné podobě - optimálně opět opatřené prvky vytvářející vzájemnou důvěru.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Získám: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krádeží a zneužitím - existuje stopa původce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ochranu před neoprávněnou manipulaci s daty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celistvost a nepodvrhnutelnost dat</a:t>
            </a:r>
          </a:p>
          <a:p>
            <a:pPr marL="0" lvl="0" rtl="0">
              <a:spcBef>
                <a:spcPts val="0"/>
              </a:spcBef>
              <a:buNone/>
            </a:pPr>
            <a:endParaRPr dirty="0"/>
          </a:p>
          <a:p>
            <a:pPr marL="0"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 může zvýšit důvěru uživatele?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dk1"/>
                </a:solidFill>
              </a:rPr>
              <a:t>Umožnit uživateli, aby mohl v systému zachytit vlastní projev vůle a to prokazatelným způsobem.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cs" dirty="0"/>
              <a:t>Získám: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celistvost a nepodvrhnutelnost dat</a:t>
            </a:r>
          </a:p>
          <a:p>
            <a:pPr marL="0" lvl="0" rtl="0">
              <a:spcBef>
                <a:spcPts val="0"/>
              </a:spcBef>
              <a:buNone/>
            </a:pPr>
            <a:endParaRPr dirty="0"/>
          </a:p>
          <a:p>
            <a:pPr marL="0" lvl="0" rtl="0">
              <a:spcBef>
                <a:spcPts val="0"/>
              </a:spcBef>
              <a:buNone/>
            </a:pPr>
            <a:r>
              <a:rPr lang="cs" dirty="0"/>
              <a:t>Pozor:</a:t>
            </a:r>
          </a:p>
          <a:p>
            <a:pPr marL="571500" lvl="0" rtl="0"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cs" dirty="0">
                <a:solidFill>
                  <a:schemeClr val="dk1"/>
                </a:solidFill>
              </a:rPr>
              <a:t>něco podepisuji, ale to neznamená, že to co vidím, je to podepsané</a:t>
            </a:r>
          </a:p>
          <a:p>
            <a:pPr marL="571500" lvl="0" rtl="0">
              <a:spcBef>
                <a:spcPts val="0"/>
              </a:spcBef>
              <a:buClr>
                <a:schemeClr val="dk1"/>
              </a:buClr>
              <a:buFont typeface="Arial" charset="0"/>
              <a:buChar char="•"/>
            </a:pPr>
            <a:r>
              <a:rPr lang="cs" dirty="0">
                <a:solidFill>
                  <a:schemeClr val="dk1"/>
                </a:solidFill>
              </a:rPr>
              <a:t>optimálně uložit PDF/A-3 současně s datovou vrstvou a to jako celek opatřené projevem vůle (podpis)</a:t>
            </a:r>
          </a:p>
          <a:p>
            <a:pPr marL="0"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Jak to může vypadat v praxi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CUL/Alfresco - důvěryhodné dlouhodobé uložení</a:t>
            </a:r>
          </a:p>
          <a:p>
            <a:pPr marL="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Tiskový server - PDF/A-3 a strojově čitelná data</a:t>
            </a:r>
          </a:p>
          <a:p>
            <a:pPr marL="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simplifyworks.org - fyzický návrh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workflow - neztratitelného papíru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auditní a transakční stopy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neoprávněnou manipulací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ochrana před krádeží nebo poškozením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bezpečná komunikace a přenos dat</a:t>
            </a:r>
          </a:p>
          <a:p>
            <a:pPr marL="10287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celistvost a nepodvrhnutelnost</a:t>
            </a:r>
          </a:p>
          <a:p>
            <a:pPr marL="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koloběhy - logický návrh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Jak to může vypadat v praxi - CUL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CUL/Alfresco - důvěryhodné dlouhodobé uložení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bezpečné uložení - několik fyzicky oddělených lokalit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vedení auditní stopy a transakčního logu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verzování každé změny v dokumentech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zpřístupnění jen oprávněné osobě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každý dokument opatřen časovým razítkem - nepopiratelnost, celistvost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formální kontrola na vstupu: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antivir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kontrola projevů vůle (platnosti) a provedení záznamu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zajištění dlouhodobého uložení XAdES</a:t>
            </a:r>
          </a:p>
          <a:p>
            <a:pPr marL="0"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Jak to může vypadat v praxi - CUL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62" y="1024124"/>
            <a:ext cx="7780066" cy="583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Důvěra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Podle Websterova slovníku je důvěra víra, že někdo nebo něco je: spolehlivý, dobrý, čestný a efektivní.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Důvěra znamená vztah spoléhání na druhé lidi, instituce nebo věci. Lidské jednání se téměř vždy vztahuje k budoucnosti a musí se tedy opírat o věci, které nelze bezpečně vědět.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Přesto se jednající člověk musí rozhodovat a i když se snaží svá rozhodnutí různě pojistit, musí se na určité lidi a věci spoléhat.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Zároveň však důvěra vždy obsahuje jistou míru nejistoty a rizika zklamání nebo zneužití – jinak bychom o důvěře nehovořili.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Jak to může vypadat v praxi - Tiskový server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Tiskový server - PDF/A-3 a strojově čitelná data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uživatelem definovaná podoba papíru</a:t>
            </a:r>
          </a:p>
          <a:p>
            <a:pPr marL="571500" lvl="0" rt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při sestavování tisku automaticky dojde k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sestavení datové vrstvy jen z použitých dat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(co není na papíru neumím interpretovat, nemá smysl to ukládat do dat)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opatření elektronickou značkou</a:t>
            </a:r>
          </a:p>
          <a:p>
            <a:pPr marL="914400" lvl="1" indent="-228600" rtl="0">
              <a:spcBef>
                <a:spcPts val="0"/>
              </a:spcBef>
            </a:pPr>
            <a:r>
              <a:rPr lang="cs" dirty="0"/>
              <a:t>sociální DRM 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800"/>
              <a:t>Jak to může vypadat v praxi - simplifyworks.org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00" y="1026599"/>
            <a:ext cx="7779001" cy="583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800"/>
              <a:t>Jak to může vypadat v praxi - koloběhy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862" y="1024124"/>
            <a:ext cx="7780066" cy="583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Shrnutí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74574"/>
            <a:ext cx="8520600" cy="49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dirty="0"/>
              <a:t>Důvěra uživatele v informační systém vzroste při:</a:t>
            </a:r>
          </a:p>
          <a:p>
            <a:pPr marL="571500"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využití dlouhodobého důvěryhodného centrálního úložiště dokumentů, kde každý dokument je verzovaný, podepsaný původcem a časově oražený,</a:t>
            </a:r>
          </a:p>
          <a:p>
            <a:pPr marL="571500"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vedení auditního logu pro všechny operace s dokumenty,</a:t>
            </a:r>
          </a:p>
          <a:p>
            <a:pPr marL="571500"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využití sociálního DRM - vyznačení do dokumentu, kdo, kdy a prostřednictvím čeho dokument získal,</a:t>
            </a:r>
          </a:p>
          <a:p>
            <a:pPr marL="571500"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zobrazení auditních, transakčních a jiných záznamů srozumitelnou formou uživateli,</a:t>
            </a:r>
          </a:p>
          <a:p>
            <a:pPr marL="571500" lvl="0">
              <a:spcBef>
                <a:spcPts val="0"/>
              </a:spcBef>
              <a:buFont typeface="Arial" charset="0"/>
              <a:buChar char="•"/>
            </a:pPr>
            <a:r>
              <a:rPr lang="cs" dirty="0"/>
              <a:t>zachycení (v aplikacích, které zajišťují koloběhy dokumentů v rámci organizace)  prokazatelného projevu vůle uživatele pomocí prvků vytvářejících důvěru a uložení v uživateli srozumitelné formě (např. PDF/A-3 s přiloženými strojově čitelnými údaji).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Děkuji za pozornost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Bez vhodně použitých prvků vytvářejících vzájemnou důvěru je uživatel obětí administrátorů a správců informačních systémů, kterým bezmezně svěřuje svoji důvěru, čímž uživatelův pocit bezpečí klesá a nedůvěra narůstá.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Ing. Jan Mach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DERS Group s.r.o.</a:t>
            </a:r>
          </a:p>
          <a:p>
            <a:pPr lv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machj@ders.cz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603 843 395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Bezpečnost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Obecná definice (sémantická):</a:t>
            </a:r>
            <a:br>
              <a:rPr lang="cs" dirty="0"/>
            </a:br>
            <a:r>
              <a:rPr lang="cs" dirty="0"/>
              <a:t>Bezpečný je ten, kdo není vystaven nebezpečí, popřípadě poskytuje ochranu před nebezpečím, nebo je nepochybný, zaručený, </a:t>
            </a:r>
            <a:r>
              <a:rPr lang="cs" b="1" dirty="0"/>
              <a:t>důvěryhodný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cs" dirty="0"/>
              <a:t>Vybrané normy řešící bezpečnost a důvěru: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cs" sz="1800" dirty="0"/>
              <a:t>iso 15408 - Common Criteria for Information Technology Security Evaluation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cs" sz="1800" dirty="0"/>
              <a:t>iso 27001 - Management system for information security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cs" sz="1800" dirty="0"/>
              <a:t>iso 16363 - Audit and certification of </a:t>
            </a:r>
            <a:r>
              <a:rPr lang="cs" sz="1800" b="1" dirty="0"/>
              <a:t>trustworthy</a:t>
            </a:r>
            <a:r>
              <a:rPr lang="cs" sz="1800" dirty="0"/>
              <a:t> digital repositories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Počítačová bezpečnost iso 15408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Common Criteria for Information Technology Security Evaluation (zkráceně Common Criteria nebo CC) je mezinárodní standard (ISO/IEC 15408) pro certifikaci počítačové bezpečnosti. Aktuálně je ve verzi 3.1.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Common Criteria je framework, ve kterém </a:t>
            </a:r>
            <a:r>
              <a:rPr lang="cs" b="1"/>
              <a:t>uživatelé počítačového systému mohou specifikovat jejich bezpečnostní funkcionalitu</a:t>
            </a:r>
            <a:r>
              <a:rPr lang="cs"/>
              <a:t> a jistící požadavky.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Jinak řečeno, Common Criteria dává jistotu, že proces specifikace, implementace a hodnocení produktu počítačové bezpečnosti bude řídit přísným a standardizovaným způsobem.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 sz="1400"/>
              <a:t>(zdroj: wikipedie)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80907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Systém řízení bezpečnosti informací iso 27001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ISO/IEC 27001 je mezinárodně platný standard, který definuje požadavky na systém managementu bezpečnosti informací, především pak </a:t>
            </a:r>
            <a:r>
              <a:rPr lang="cs" b="1"/>
              <a:t>řízení bezpečnosti důvěry informací</a:t>
            </a:r>
            <a:r>
              <a:rPr lang="cs"/>
              <a:t> pro zaměstnance, procesy, IT systémy a strategii firmy.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Vybudování systémového přístupu přináší větší bezpečnost a snižuje riziko úniku citlivých informací.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 sz="1400"/>
              <a:t>(zdroj: wikipedie)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800"/>
              <a:t>Důvěryhodnost digitálních repozitářů iso 16363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/>
              <a:t>Norma na zajištění </a:t>
            </a:r>
            <a:r>
              <a:rPr lang="cs" b="1"/>
              <a:t>důvěryhodnosti</a:t>
            </a:r>
            <a:r>
              <a:rPr lang="cs"/>
              <a:t> digitálních repozitářů. V rámci repozitáře se počítá s tím, že informace v něm budou uloženy velmi dlouho, přičemž by měly být stále v použitelné, tedy v čitelné podobě, kterou je možno zpřístupnit uživatelům.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/>
              <a:t>Pokud tedy chceme, aby byl repozitář důvěryhodný, musíme zajistit nejen technické řešení, ale také financování, v jaké instituci a v jakých podmínkách je repozitář provozován, jak schopný má instituce personál, jaké má zabezpečení apod.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Analogový svět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Analogový záznam je založen na signálu se spojitě proměnlivým průběhem (např. elektromagnetický záznam zvuku na magnetofonovém pásku), přičemž k jeho fixaci je třeba aplikovat specifický typ nosiče podle druhu informací a příslušné dekódovací mechanické, optické, elektrické nebo elektronické zařízení (v tomto smyslu jde tedy o strojem čitelný záznam, resp. dokument).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Toto vymezení z fyzikálního hlediska se však v praxi pokládá za příliš rigidní, a proto se k analogovému záznamu řadí také </a:t>
            </a:r>
            <a:r>
              <a:rPr lang="cs" b="1"/>
              <a:t>text, který je zapsaný nebo vytištěný na papíře</a:t>
            </a:r>
            <a:r>
              <a:rPr lang="cs"/>
              <a:t> či jiném materiálu a který je tak </a:t>
            </a:r>
            <a:r>
              <a:rPr lang="cs" b="1"/>
              <a:t>vnímatelný zrakem</a:t>
            </a:r>
            <a:r>
              <a:rPr lang="cs"/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Digitální svět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24049"/>
            <a:ext cx="8520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Digitální záznam je oproti tomu reprezentován posloupností znaků binární soustavy ("0" a "1"), tj. kódu, se kterým umí pracovat </a:t>
            </a:r>
            <a:r>
              <a:rPr lang="cs" b="1"/>
              <a:t>pouze počítač</a:t>
            </a:r>
            <a:r>
              <a:rPr lang="cs"/>
              <a:t>, a teprve pomocí výstupních zařízení (monitor a tiskárna) lze </a:t>
            </a:r>
            <a:r>
              <a:rPr lang="cs" b="1"/>
              <a:t>převést digitální</a:t>
            </a:r>
            <a:r>
              <a:rPr lang="cs"/>
              <a:t> záznam do </a:t>
            </a:r>
            <a:r>
              <a:rPr lang="cs" b="1"/>
              <a:t>analogové</a:t>
            </a:r>
            <a:r>
              <a:rPr lang="cs"/>
              <a:t>, člověku </a:t>
            </a:r>
            <a:r>
              <a:rPr lang="cs" b="1"/>
              <a:t>srozumitelné</a:t>
            </a:r>
            <a:r>
              <a:rPr lang="cs"/>
              <a:t> podoby.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K hlavním rysům tohoto kódu patří univerzálnost (slouží k vyjádření textových, obrazových, zvukových a audiovizuálních informací, resp. dat) a maximální redukce znakové sady.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Digitální záznam je principiálně nezávislý na konkrétním nosiči, který tak přestává plnit svou původní roli prostředku k časoprostorovému transferu informací, a informace takto zachycené jako by z pohledu uživatele ztratily "hmotnou" podobu.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053400" y="204825"/>
            <a:ext cx="7779000" cy="8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Odlišnosti analogového a digitálního světa</a:t>
            </a:r>
          </a:p>
        </p:txBody>
      </p:sp>
      <p:graphicFrame>
        <p:nvGraphicFramePr>
          <p:cNvPr id="138" name="Shape 138"/>
          <p:cNvGraphicFramePr/>
          <p:nvPr/>
        </p:nvGraphicFramePr>
        <p:xfrm>
          <a:off x="176537" y="1189050"/>
          <a:ext cx="8828900" cy="5567525"/>
        </p:xfrm>
        <a:graphic>
          <a:graphicData uri="http://schemas.openxmlformats.org/drawingml/2006/table">
            <a:tbl>
              <a:tblPr>
                <a:noFill/>
                <a:tableStyleId>{693C0DC9-0F37-4836-A115-A6CF0CA92EDD}</a:tableStyleId>
              </a:tblPr>
              <a:tblGrid>
                <a:gridCol w="4128200"/>
                <a:gridCol w="4700700"/>
              </a:tblGrid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>
                          <a:solidFill>
                            <a:srgbClr val="FFFFFF"/>
                          </a:solidFill>
                        </a:rPr>
                        <a:t>Analogový dokument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>
                          <a:solidFill>
                            <a:srgbClr val="FFFFFF"/>
                          </a:solidFill>
                        </a:rPr>
                        <a:t>Digitální dokument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778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dekódování strojem nebo lidskými smysly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dekódování počítačem nebo jím řízenými perifériemi</a:t>
                      </a: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stálost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proměnlivost</a:t>
                      </a:r>
                    </a:p>
                  </a:txBody>
                  <a:tcPr marL="91425" marR="91425" marT="91425" marB="91425"/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lineární struktura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hypertextová / hypermediální struktura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unimedialita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multimedialita</a:t>
                      </a:r>
                    </a:p>
                  </a:txBody>
                  <a:tcPr marL="91425" marR="91425" marT="91425" marB="91425"/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celistvost a sekvenčnost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stavebnicový charakter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ztrátová reprodukce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neztrátová reprodukce</a:t>
                      </a:r>
                    </a:p>
                  </a:txBody>
                  <a:tcPr marL="91425" marR="91425" marT="91425" marB="91425"/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obtížná formální transformace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snadná formální transformace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lokalizovanost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distribuovanost (možnost on-line přístupu)</a:t>
                      </a:r>
                    </a:p>
                  </a:txBody>
                  <a:tcPr marL="91425" marR="91425" marT="91425" marB="91425"/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obtížná kontrola integrity dat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snadná kontrola integrity záznamu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47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jednostranné působení</a:t>
                      </a: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" sz="1800"/>
                        <a:t>interaktivnost</a:t>
                      </a: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RS_prezentace_zaklad_2003-1">
  <a:themeElements>
    <a:clrScheme name="DERS_prezentace_zaklad_2003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Macintosh PowerPoint</Application>
  <PresentationFormat>On-screen Show (4:3)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Noto Symbol</vt:lpstr>
      <vt:lpstr>Verdana</vt:lpstr>
      <vt:lpstr>DERS_prezentace_zaklad_2003-1</vt:lpstr>
      <vt:lpstr>Důvěra uživatelů v informační systém</vt:lpstr>
      <vt:lpstr>Důvěra</vt:lpstr>
      <vt:lpstr>Bezpečnost</vt:lpstr>
      <vt:lpstr>Počítačová bezpečnost iso 15408</vt:lpstr>
      <vt:lpstr>Systém řízení bezpečnosti informací iso 27001</vt:lpstr>
      <vt:lpstr>Důvěryhodnost digitálních repozitářů iso 16363</vt:lpstr>
      <vt:lpstr>Analogový svět</vt:lpstr>
      <vt:lpstr>Digitální svět</vt:lpstr>
      <vt:lpstr>Odlišnosti analogového a digitálního světa</vt:lpstr>
      <vt:lpstr>Uživatel a světy</vt:lpstr>
      <vt:lpstr>Počítačová bezpečnost z pohledu uživatele</vt:lpstr>
      <vt:lpstr>Co může zvýšit důvěru uživatele?</vt:lpstr>
      <vt:lpstr>Co může zvýšit důvěru uživatele?</vt:lpstr>
      <vt:lpstr>Co může zvýšit důvěru uživatele?</vt:lpstr>
      <vt:lpstr>Co může zvýšit důvěru uživatele?</vt:lpstr>
      <vt:lpstr>Co může zvýšit důvěru uživatele?</vt:lpstr>
      <vt:lpstr>Jak to může vypadat v praxi</vt:lpstr>
      <vt:lpstr>Jak to může vypadat v praxi - CUL</vt:lpstr>
      <vt:lpstr>Jak to může vypadat v praxi - CUL</vt:lpstr>
      <vt:lpstr>Jak to může vypadat v praxi - Tiskový server</vt:lpstr>
      <vt:lpstr>Jak to může vypadat v praxi - simplifyworks.org</vt:lpstr>
      <vt:lpstr>Jak to může vypadat v praxi - koloběhy</vt:lpstr>
      <vt:lpstr>Shrnutí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Důvěra uživatelů v informační systém</dc:title>
  <cp:lastModifiedBy>Mach Jan 3</cp:lastModifiedBy>
  <cp:revision>1</cp:revision>
  <dcterms:modified xsi:type="dcterms:W3CDTF">2016-05-23T05:16:25Z</dcterms:modified>
</cp:coreProperties>
</file>