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94" r:id="rId5"/>
    <p:sldId id="296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5" r:id="rId15"/>
  </p:sldIdLst>
  <p:sldSz cx="9001125" cy="6840538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Kali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371B03"/>
    <a:srgbClr val="582A04"/>
    <a:srgbClr val="753805"/>
    <a:srgbClr val="FFFFC5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9" autoAdjust="0"/>
    <p:restoredTop sz="94656"/>
  </p:normalViewPr>
  <p:slideViewPr>
    <p:cSldViewPr>
      <p:cViewPr varScale="1">
        <p:scale>
          <a:sx n="112" d="100"/>
          <a:sy n="112" d="100"/>
        </p:scale>
        <p:origin x="480" y="192"/>
      </p:cViewPr>
      <p:guideLst>
        <p:guide orient="horz" pos="215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FD24E5D-9118-4DE6-856D-F0871C15D6D8}" type="datetimeFigureOut">
              <a:rPr lang="cs-CZ"/>
              <a:pPr>
                <a:defRPr/>
              </a:pPr>
              <a:t>25.05.16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AA443F-3D25-402C-9F63-E66B3E01C33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464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473C2C-1E5D-40B2-95A5-82ADF97A8314}" type="datetimeFigureOut">
              <a:rPr lang="cs-CZ"/>
              <a:pPr>
                <a:defRPr/>
              </a:pPr>
              <a:t>25.05.16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8688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0" rIns="90901" bIns="4545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901" tIns="45450" rIns="90901" bIns="4545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872BDE-6713-4C1C-A64F-C06F94EBDE5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58677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9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PKI – public key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94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PKI – public key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01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PKI – public key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0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PKI – public key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5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PKI – public key infrastructure</a:t>
            </a:r>
            <a:r>
              <a:rPr lang="cs-CZ" dirty="0" smtClean="0"/>
              <a:t> prostředek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7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3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69A06-69DA-CB45-80E9-3EF4E854B9B9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3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9516" y="3132237"/>
            <a:ext cx="7650956" cy="1466282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25253" y="4860429"/>
            <a:ext cx="6300788" cy="812033"/>
          </a:xfrm>
        </p:spPr>
        <p:txBody>
          <a:bodyPr/>
          <a:lstStyle>
            <a:lvl1pPr marL="0" indent="0" algn="r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235D-4FAD-4B73-8E8F-8D74EBF6C5E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284" y="4788381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4284" y="611219"/>
            <a:ext cx="5400675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398" indent="0">
              <a:buNone/>
              <a:defRPr sz="2800"/>
            </a:lvl2pPr>
            <a:lvl3pPr marL="904793" indent="0">
              <a:buNone/>
              <a:defRPr sz="2400"/>
            </a:lvl3pPr>
            <a:lvl4pPr marL="1357192" indent="0">
              <a:buNone/>
              <a:defRPr sz="2000"/>
            </a:lvl4pPr>
            <a:lvl5pPr marL="1809591" indent="0">
              <a:buNone/>
              <a:defRPr sz="2000"/>
            </a:lvl5pPr>
            <a:lvl6pPr marL="2261987" indent="0">
              <a:buNone/>
              <a:defRPr sz="2000"/>
            </a:lvl6pPr>
            <a:lvl7pPr marL="2714386" indent="0">
              <a:buNone/>
              <a:defRPr sz="2000"/>
            </a:lvl7pPr>
            <a:lvl8pPr marL="3166784" indent="0">
              <a:buNone/>
              <a:defRPr sz="2000"/>
            </a:lvl8pPr>
            <a:lvl9pPr marL="3619181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398" indent="0">
              <a:buNone/>
              <a:defRPr sz="1200"/>
            </a:lvl2pPr>
            <a:lvl3pPr marL="904793" indent="0">
              <a:buNone/>
              <a:defRPr sz="1000"/>
            </a:lvl3pPr>
            <a:lvl4pPr marL="1357192" indent="0">
              <a:buNone/>
              <a:defRPr sz="900"/>
            </a:lvl4pPr>
            <a:lvl5pPr marL="1809591" indent="0">
              <a:buNone/>
              <a:defRPr sz="900"/>
            </a:lvl5pPr>
            <a:lvl6pPr marL="2261987" indent="0">
              <a:buNone/>
              <a:defRPr sz="900"/>
            </a:lvl6pPr>
            <a:lvl7pPr marL="2714386" indent="0">
              <a:buNone/>
              <a:defRPr sz="900"/>
            </a:lvl7pPr>
            <a:lvl8pPr marL="3166784" indent="0">
              <a:buNone/>
              <a:defRPr sz="900"/>
            </a:lvl8pPr>
            <a:lvl9pPr marL="3619181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A9EF-B78D-4C69-923D-2B8A5BDCEE1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21B4-3DFC-4766-B7AF-164105AE5E2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24241" y="273943"/>
            <a:ext cx="1993999" cy="582079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2243" y="273943"/>
            <a:ext cx="5831979" cy="582079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004-0D39-4E72-BB06-F56F921F52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4178" y="179909"/>
            <a:ext cx="7650956" cy="1466282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94346" y="4212357"/>
            <a:ext cx="6300788" cy="1748137"/>
          </a:xfrm>
        </p:spPr>
        <p:txBody>
          <a:bodyPr/>
          <a:lstStyle>
            <a:lvl1pPr marL="0" indent="0" algn="r">
              <a:buNone/>
              <a:defRPr sz="1600" b="0">
                <a:solidFill>
                  <a:schemeClr val="tx1">
                    <a:tint val="75000"/>
                  </a:schemeClr>
                </a:solidFill>
              </a:defRPr>
            </a:lvl1pPr>
            <a:lvl2pPr marL="45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867C-50C6-438A-95F8-8D82C0470C4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solidFill>
                  <a:srgbClr val="753805"/>
                </a:solidFill>
              </a:defRPr>
            </a:lvl1pPr>
            <a:lvl2pPr marL="735013" indent="-282575">
              <a:buFont typeface="Courier New" panose="02070309020205020404" pitchFamily="49" charset="0"/>
              <a:buChar char="o"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D734-85F9-4615-A39C-E70257874B1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027" y="4395683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1027" y="2899316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3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1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6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59FD-09E6-4B8D-A6AD-9606D332FD6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2243" y="1591376"/>
            <a:ext cx="391298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5251" y="1591376"/>
            <a:ext cx="391298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A573-0F48-4B99-B622-A1151DC4112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060" y="273939"/>
            <a:ext cx="8101013" cy="11400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98" indent="0">
              <a:buNone/>
              <a:defRPr sz="2000" b="1"/>
            </a:lvl2pPr>
            <a:lvl3pPr marL="904793" indent="0">
              <a:buNone/>
              <a:defRPr sz="1800" b="1"/>
            </a:lvl3pPr>
            <a:lvl4pPr marL="1357192" indent="0">
              <a:buNone/>
              <a:defRPr sz="1600" b="1"/>
            </a:lvl4pPr>
            <a:lvl5pPr marL="1809591" indent="0">
              <a:buNone/>
              <a:defRPr sz="1600" b="1"/>
            </a:lvl5pPr>
            <a:lvl6pPr marL="2261987" indent="0">
              <a:buNone/>
              <a:defRPr sz="1600" b="1"/>
            </a:lvl6pPr>
            <a:lvl7pPr marL="2714386" indent="0">
              <a:buNone/>
              <a:defRPr sz="1600" b="1"/>
            </a:lvl7pPr>
            <a:lvl8pPr marL="3166784" indent="0">
              <a:buNone/>
              <a:defRPr sz="1600" b="1"/>
            </a:lvl8pPr>
            <a:lvl9pPr marL="3619181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398" indent="0">
              <a:buNone/>
              <a:defRPr sz="2000" b="1"/>
            </a:lvl2pPr>
            <a:lvl3pPr marL="904793" indent="0">
              <a:buNone/>
              <a:defRPr sz="1800" b="1"/>
            </a:lvl3pPr>
            <a:lvl4pPr marL="1357192" indent="0">
              <a:buNone/>
              <a:defRPr sz="1600" b="1"/>
            </a:lvl4pPr>
            <a:lvl5pPr marL="1809591" indent="0">
              <a:buNone/>
              <a:defRPr sz="1600" b="1"/>
            </a:lvl5pPr>
            <a:lvl6pPr marL="2261987" indent="0">
              <a:buNone/>
              <a:defRPr sz="1600" b="1"/>
            </a:lvl6pPr>
            <a:lvl7pPr marL="2714386" indent="0">
              <a:buNone/>
              <a:defRPr sz="1600" b="1"/>
            </a:lvl7pPr>
            <a:lvl8pPr marL="3166784" indent="0">
              <a:buNone/>
              <a:defRPr sz="1600" b="1"/>
            </a:lvl8pPr>
            <a:lvl9pPr marL="3619181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2651-47F0-4958-9D07-E6A7F94590D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C891-DE7D-497F-B748-296F355969E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8729-E289-4B01-9B1A-C4E9709FF0A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061" y="272359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9194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0061" y="1431450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398" indent="0">
              <a:buNone/>
              <a:defRPr sz="1200"/>
            </a:lvl2pPr>
            <a:lvl3pPr marL="904793" indent="0">
              <a:buNone/>
              <a:defRPr sz="1000"/>
            </a:lvl3pPr>
            <a:lvl4pPr marL="1357192" indent="0">
              <a:buNone/>
              <a:defRPr sz="900"/>
            </a:lvl4pPr>
            <a:lvl5pPr marL="1809591" indent="0">
              <a:buNone/>
              <a:defRPr sz="900"/>
            </a:lvl5pPr>
            <a:lvl6pPr marL="2261987" indent="0">
              <a:buNone/>
              <a:defRPr sz="900"/>
            </a:lvl6pPr>
            <a:lvl7pPr marL="2714386" indent="0">
              <a:buNone/>
              <a:defRPr sz="900"/>
            </a:lvl7pPr>
            <a:lvl8pPr marL="3166784" indent="0">
              <a:buNone/>
              <a:defRPr sz="900"/>
            </a:lvl8pPr>
            <a:lvl9pPr marL="3619181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37D4-A840-4FA9-B148-09C3FE11CC3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74663" y="376238"/>
            <a:ext cx="81010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0" tIns="45238" rIns="90480" bIns="452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0480" tIns="45238" rIns="90480" bIns="45238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0480" tIns="45238" rIns="90480" bIns="45238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wrap="square" lIns="90480" tIns="45238" rIns="90480" bIns="452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557793-B9B5-4F9A-B701-6B4AD8D44EF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r" defTabSz="903288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93905"/>
          </a:solidFill>
          <a:latin typeface="+mj-lt"/>
          <a:ea typeface="+mj-ea"/>
          <a:cs typeface="+mj-cs"/>
        </a:defRPr>
      </a:lvl1pPr>
      <a:lvl2pPr algn="r" defTabSz="9032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3905"/>
          </a:solidFill>
          <a:latin typeface="Calibri" pitchFamily="34" charset="0"/>
        </a:defRPr>
      </a:lvl2pPr>
      <a:lvl3pPr algn="r" defTabSz="9032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3905"/>
          </a:solidFill>
          <a:latin typeface="Calibri" pitchFamily="34" charset="0"/>
        </a:defRPr>
      </a:lvl3pPr>
      <a:lvl4pPr algn="r" defTabSz="9032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3905"/>
          </a:solidFill>
          <a:latin typeface="Calibri" pitchFamily="34" charset="0"/>
        </a:defRPr>
      </a:lvl4pPr>
      <a:lvl5pPr algn="r" defTabSz="9032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3905"/>
          </a:solidFill>
          <a:latin typeface="Calibri" pitchFamily="34" charset="0"/>
        </a:defRPr>
      </a:lvl5pPr>
      <a:lvl6pPr marL="457200" algn="ctr" defTabSz="90328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328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328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328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138" indent="-338138" algn="l" defTabSz="903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793905"/>
          </a:solidFill>
          <a:latin typeface="+mn-lt"/>
          <a:ea typeface="+mn-ea"/>
          <a:cs typeface="+mn-cs"/>
        </a:defRPr>
      </a:lvl1pPr>
      <a:lvl2pPr marL="735013" indent="-282575" algn="l" defTabSz="903288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rgbClr val="793905"/>
          </a:solidFill>
          <a:latin typeface="+mn-lt"/>
          <a:ea typeface="+mn-ea"/>
          <a:cs typeface="+mn-cs"/>
        </a:defRPr>
      </a:lvl2pPr>
      <a:lvl3pPr marL="1130300" indent="-225425" algn="l" defTabSz="903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738" indent="-225425" algn="l" defTabSz="9032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175" indent="-225425" algn="l" defTabSz="9032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187" indent="-226199" algn="l" defTabSz="904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585" indent="-226199" algn="l" defTabSz="904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983" indent="-226199" algn="l" defTabSz="904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377" indent="-226199" algn="l" defTabSz="904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98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793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192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591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87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386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84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181" algn="l" defTabSz="904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s.wikipedia.org/wiki/Portable_Document_Form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688975" y="3132138"/>
            <a:ext cx="7651750" cy="146685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Elektronický </a:t>
            </a:r>
            <a:r>
              <a:rPr lang="cs-CZ" dirty="0"/>
              <a:t>oběh dokumentů 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25650" y="4860925"/>
            <a:ext cx="6300788" cy="811213"/>
          </a:xfrm>
        </p:spPr>
        <p:txBody>
          <a:bodyPr/>
          <a:lstStyle/>
          <a:p>
            <a:pPr>
              <a:defRPr/>
            </a:pPr>
            <a:r>
              <a:rPr lang="cs-CZ" dirty="0"/>
              <a:t>EUNIS </a:t>
            </a:r>
            <a:r>
              <a:rPr lang="cs-CZ" dirty="0" smtClean="0"/>
              <a:t>Špindlerův Mlýn</a:t>
            </a:r>
          </a:p>
          <a:p>
            <a:pPr>
              <a:defRPr/>
            </a:pPr>
            <a:r>
              <a:rPr lang="cs-CZ" dirty="0" smtClean="0"/>
              <a:t>25.5.2016</a:t>
            </a:r>
            <a:endParaRPr lang="cs-CZ" dirty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7B0F3F-2B5D-4D20-BA0D-25E063AB132B}" type="slidenum">
              <a:rPr lang="cs-CZ" altLang="cs-CZ" smtClean="0">
                <a:latin typeface="Arial" charset="0"/>
              </a:rPr>
              <a:pPr/>
              <a:t>1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564458" y="683965"/>
            <a:ext cx="5173861" cy="576139"/>
          </a:xfrm>
        </p:spPr>
        <p:txBody>
          <a:bodyPr rtlCol="0">
            <a:no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Důvěryhodnost systému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6039" y="1908100"/>
            <a:ext cx="8101013" cy="2592289"/>
          </a:xfrm>
        </p:spPr>
        <p:txBody>
          <a:bodyPr/>
          <a:lstStyle/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Chcete-li zvýšit důvěryhodnost celého systému je dokument uložený do úložiště označený časovým razítkem, které jednoznačně identifikuje čas, kdy došlo k operaci.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65" y="3194634"/>
            <a:ext cx="6228754" cy="2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44575" y="179388"/>
            <a:ext cx="7650163" cy="1466850"/>
          </a:xfrm>
        </p:spPr>
        <p:txBody>
          <a:bodyPr/>
          <a:lstStyle/>
          <a:p>
            <a:r>
              <a:rPr lang="cs-CZ" smtClean="0"/>
              <a:t>Děkuji za pozornost</a:t>
            </a:r>
          </a:p>
        </p:txBody>
      </p:sp>
      <p:sp>
        <p:nvSpPr>
          <p:cNvPr id="29698" name="Podnadpis 2"/>
          <p:cNvSpPr>
            <a:spLocks noGrp="1"/>
          </p:cNvSpPr>
          <p:nvPr>
            <p:ph type="subTitle" idx="1"/>
          </p:nvPr>
        </p:nvSpPr>
        <p:spPr>
          <a:xfrm>
            <a:off x="2393950" y="4211638"/>
            <a:ext cx="6300788" cy="1749425"/>
          </a:xfrm>
        </p:spPr>
        <p:txBody>
          <a:bodyPr/>
          <a:lstStyle/>
          <a:p>
            <a:r>
              <a:rPr lang="cs-CZ" dirty="0" smtClean="0">
                <a:solidFill>
                  <a:srgbClr val="898989"/>
                </a:solidFill>
              </a:rPr>
              <a:t>České vysoké učení technické v Praze </a:t>
            </a:r>
          </a:p>
          <a:p>
            <a:r>
              <a:rPr lang="cs-CZ" dirty="0" smtClean="0">
                <a:solidFill>
                  <a:srgbClr val="898989"/>
                </a:solidFill>
              </a:rPr>
              <a:t>Zikova 4 • 166 36 Praha 6</a:t>
            </a:r>
          </a:p>
          <a:p>
            <a:r>
              <a:rPr lang="cs-CZ" dirty="0" err="1" smtClean="0">
                <a:solidFill>
                  <a:srgbClr val="898989"/>
                </a:solidFill>
              </a:rPr>
              <a:t>www.cvut.cz</a:t>
            </a:r>
            <a:endParaRPr lang="cs-CZ" dirty="0" smtClean="0">
              <a:solidFill>
                <a:srgbClr val="898989"/>
              </a:solidFill>
            </a:endParaRPr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61392F-60F0-4571-96A3-153862F65129}" type="slidenum">
              <a:rPr lang="cs-CZ" altLang="cs-CZ" smtClean="0">
                <a:latin typeface="Arial" charset="0"/>
              </a:rPr>
              <a:pPr/>
              <a:t>11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sah 2"/>
          <p:cNvSpPr>
            <a:spLocks noGrp="1"/>
          </p:cNvSpPr>
          <p:nvPr>
            <p:ph idx="1"/>
          </p:nvPr>
        </p:nvSpPr>
        <p:spPr>
          <a:xfrm>
            <a:off x="450850" y="2124124"/>
            <a:ext cx="8101013" cy="39861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DŮVOD / ÚČEL ŘEŠENÍ PROJEKTU</a:t>
            </a:r>
          </a:p>
          <a:p>
            <a:pPr lvl="1"/>
            <a:endParaRPr lang="cs-CZ" dirty="0" smtClean="0">
              <a:solidFill>
                <a:srgbClr val="7F7F7F"/>
              </a:solidFill>
            </a:endParaRPr>
          </a:p>
          <a:p>
            <a:pPr lvl="1"/>
            <a:r>
              <a:rPr lang="cs-CZ" dirty="0" smtClean="0"/>
              <a:t>Přechod předem </a:t>
            </a:r>
            <a:r>
              <a:rPr lang="cs-CZ" dirty="0"/>
              <a:t>vybraných administrativních agend </a:t>
            </a:r>
            <a:r>
              <a:rPr lang="cs-CZ" dirty="0" smtClean="0"/>
              <a:t>na </a:t>
            </a:r>
            <a:r>
              <a:rPr lang="cs-CZ" dirty="0"/>
              <a:t>jednotný elektronický oběh dokumentů v prostředí ČVUT. 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maximální bezpečnosti </a:t>
            </a:r>
            <a:r>
              <a:rPr lang="cs-CZ" dirty="0" smtClean="0"/>
              <a:t>a autorizace úkonů pomocí podpory elektronického podpisu u </a:t>
            </a:r>
            <a:r>
              <a:rPr lang="cs-CZ" dirty="0"/>
              <a:t>rozhodovacích aktivit.</a:t>
            </a:r>
          </a:p>
          <a:p>
            <a:pPr lvl="1"/>
            <a:r>
              <a:rPr lang="cs-CZ" dirty="0" smtClean="0">
                <a:solidFill>
                  <a:srgbClr val="7F7F7F"/>
                </a:solidFill>
              </a:rPr>
              <a:t>Jednotný popis a sjednocení procesů v řešených oblastech.</a:t>
            </a:r>
          </a:p>
          <a:p>
            <a:pPr lvl="1"/>
            <a:r>
              <a:rPr lang="cs-CZ" dirty="0" smtClean="0">
                <a:solidFill>
                  <a:srgbClr val="7F7F7F"/>
                </a:solidFill>
              </a:rPr>
              <a:t>Konsolidace a </a:t>
            </a:r>
            <a:r>
              <a:rPr lang="cs-CZ" dirty="0" smtClean="0">
                <a:solidFill>
                  <a:srgbClr val="7F7F7F"/>
                </a:solidFill>
              </a:rPr>
              <a:t>transparentnost</a:t>
            </a:r>
            <a:r>
              <a:rPr lang="cs-CZ" dirty="0" smtClean="0">
                <a:solidFill>
                  <a:srgbClr val="7F7F7F"/>
                </a:solidFill>
              </a:rPr>
              <a:t> </a:t>
            </a:r>
            <a:r>
              <a:rPr lang="cs-CZ" dirty="0" smtClean="0">
                <a:solidFill>
                  <a:srgbClr val="7F7F7F"/>
                </a:solidFill>
              </a:rPr>
              <a:t>přístupu k datům v daných oblastech IS</a:t>
            </a:r>
          </a:p>
        </p:txBody>
      </p:sp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40F9F-C219-474C-AED6-FFE9B2F3D0C1}" type="slidenum">
              <a:rPr lang="cs-CZ" altLang="cs-CZ" smtClean="0">
                <a:latin typeface="Arial" charset="0"/>
              </a:rPr>
              <a:pPr/>
              <a:t>2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7411" name="Nadpis 1"/>
          <p:cNvSpPr>
            <a:spLocks/>
          </p:cNvSpPr>
          <p:nvPr/>
        </p:nvSpPr>
        <p:spPr bwMode="auto">
          <a:xfrm>
            <a:off x="2484337" y="376238"/>
            <a:ext cx="60913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0" tIns="45238" rIns="90480" bIns="45238" anchor="ctr"/>
          <a:lstStyle/>
          <a:p>
            <a:pPr algn="r" defTabSz="903288" eaLnBrk="0" hangingPunct="0"/>
            <a:r>
              <a:rPr lang="cs-CZ" sz="3600" b="1" dirty="0" smtClean="0">
                <a:solidFill>
                  <a:srgbClr val="793905"/>
                </a:solidFill>
                <a:latin typeface="Calibri" pitchFamily="34" charset="0"/>
              </a:rPr>
              <a:t>Elektronický oběh dokumentů</a:t>
            </a:r>
            <a:endParaRPr lang="cs-CZ" sz="3600" b="1" dirty="0">
              <a:solidFill>
                <a:srgbClr val="79390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708474" y="384298"/>
            <a:ext cx="4093146" cy="1141413"/>
          </a:xfrm>
        </p:spPr>
        <p:txBody>
          <a:bodyPr rtlCol="0">
            <a:norm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alibri" pitchFamily="34" charset="0"/>
                <a:ea typeface="+mn-ea"/>
                <a:cs typeface="+mn-cs"/>
              </a:rPr>
              <a:t>Analýza</a:t>
            </a:r>
            <a:r>
              <a:rPr lang="en-US" dirty="0"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dirty="0" err="1">
                <a:latin typeface="Calibri" pitchFamily="34" charset="0"/>
                <a:ea typeface="+mn-ea"/>
                <a:cs typeface="+mn-cs"/>
              </a:rPr>
              <a:t>stavu</a:t>
            </a:r>
            <a:r>
              <a:rPr lang="en-US" dirty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2000" b="1" dirty="0" smtClean="0">
              <a:latin typeface="Calibri" charset="0"/>
              <a:cs typeface="+mn-cs"/>
            </a:endParaRPr>
          </a:p>
          <a:p>
            <a:pPr eaLnBrk="1" hangingPunct="1"/>
            <a:endParaRPr lang="cs-CZ" sz="2000" dirty="0" smtClean="0">
              <a:latin typeface="Calibri" charset="0"/>
              <a:cs typeface="+mn-cs"/>
            </a:endParaRPr>
          </a:p>
          <a:p>
            <a:pPr eaLnBrk="1" hangingPunct="1"/>
            <a:endParaRPr lang="cs-CZ" sz="2000" dirty="0">
              <a:latin typeface="Calibri" charset="0"/>
              <a:cs typeface="+mn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12130" y="1695450"/>
            <a:ext cx="8126759" cy="42450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>
            <a:lvl1pPr marL="338138" indent="-33813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8257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30300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82738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35175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48818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85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2983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37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2000" b="1" dirty="0" smtClean="0">
              <a:latin typeface="Calibri" charset="0"/>
              <a:cs typeface="+mn-cs"/>
            </a:endParaRPr>
          </a:p>
          <a:p>
            <a:pPr marL="0" indent="0" eaLnBrk="1" hangingPunct="1">
              <a:buNone/>
            </a:pPr>
            <a:r>
              <a:rPr lang="cs-CZ" sz="2400" b="1" dirty="0" smtClean="0"/>
              <a:t>Prostředí: </a:t>
            </a:r>
          </a:p>
          <a:p>
            <a:pPr eaLnBrk="1" hangingPunct="1"/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Cca 4500 osob univerzity má různé úrovně informační gramotnosti a koncových stroje</a:t>
            </a:r>
          </a:p>
          <a:p>
            <a:pPr eaLnBrk="1" hangingPunct="1"/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Mnoho úkonů musí řešit vzdáleně </a:t>
            </a:r>
          </a:p>
          <a:p>
            <a:pPr marL="0" indent="0" eaLnBrk="1" hangingPunct="1">
              <a:buNone/>
            </a:pPr>
            <a:r>
              <a:rPr lang="cs-CZ" sz="2400" b="1" dirty="0" smtClean="0"/>
              <a:t>Cíle:</a:t>
            </a:r>
          </a:p>
          <a:p>
            <a:pPr eaLnBrk="1" hangingPunct="1"/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Zajištění maximální bezpečnosti pro soukromého klíče</a:t>
            </a:r>
          </a:p>
          <a:p>
            <a:pPr eaLnBrk="1" hangingPunct="1"/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Jednoduché a pohodlné použití el. podpisu</a:t>
            </a:r>
          </a:p>
          <a:p>
            <a:pPr eaLnBrk="1" hangingPunct="1"/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Urychlení práce </a:t>
            </a: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780482" y="683890"/>
            <a:ext cx="4957837" cy="576139"/>
          </a:xfrm>
        </p:spPr>
        <p:txBody>
          <a:bodyPr rtlCol="0">
            <a:no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ea typeface="+mn-ea"/>
                <a:cs typeface="+mn-cs"/>
              </a:rPr>
              <a:t>Key </a:t>
            </a:r>
            <a:r>
              <a:rPr lang="en-US" dirty="0" err="1">
                <a:latin typeface="Calibri" pitchFamily="34" charset="0"/>
                <a:ea typeface="+mn-ea"/>
                <a:cs typeface="+mn-cs"/>
              </a:rPr>
              <a:t>stor</a:t>
            </a:r>
            <a:r>
              <a:rPr lang="cs-CZ" dirty="0">
                <a:latin typeface="Calibri" pitchFamily="34" charset="0"/>
                <a:ea typeface="+mn-ea"/>
                <a:cs typeface="+mn-cs"/>
              </a:rPr>
              <a:t>e</a:t>
            </a: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4999" y="1235564"/>
            <a:ext cx="20878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Obrázek 9" descr="zadní strana_kontakt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86" y="2944442"/>
            <a:ext cx="3228351" cy="2062683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35" y="2952835"/>
            <a:ext cx="3324393" cy="2062683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983594" y="1724446"/>
            <a:ext cx="7735215" cy="7768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>
            <a:lvl1pPr marL="338138" indent="-33813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8257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30300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82738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35175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48818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85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2983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37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sz="2000" b="1" dirty="0"/>
              <a:t>Kontaktní a bezkontaktní čipová karta používaná pro přístupový a platební systém, elektronický podpis</a:t>
            </a:r>
          </a:p>
          <a:p>
            <a:pPr marL="0" indent="0" eaLnBrk="1" hangingPunct="1">
              <a:buNone/>
            </a:pPr>
            <a:endParaRPr lang="en-US" sz="2000" dirty="0">
              <a:latin typeface="Calibri" charset="0"/>
              <a:cs typeface="+mn-cs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972170" y="5004445"/>
            <a:ext cx="7381519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>
            <a:lvl1pPr marL="338138" indent="-33813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8257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30300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82738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35175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48818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85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2983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37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  <a:cs typeface="+mn-cs"/>
              </a:rPr>
              <a:t>Contact chip: </a:t>
            </a:r>
            <a:r>
              <a:rPr lang="en-US" sz="2000" dirty="0" err="1" smtClean="0"/>
              <a:t>Gemalto</a:t>
            </a:r>
            <a:r>
              <a:rPr lang="en-US" sz="2000" dirty="0" smtClean="0"/>
              <a:t> IM GX4, 72 kB EEPROM 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Contactless chip: </a:t>
            </a:r>
            <a:r>
              <a:rPr lang="en-US" sz="2000" dirty="0" err="1" smtClean="0"/>
              <a:t>Mifare</a:t>
            </a:r>
            <a:r>
              <a:rPr lang="en-US" sz="2000" dirty="0" smtClean="0"/>
              <a:t> </a:t>
            </a:r>
            <a:r>
              <a:rPr lang="en-US" sz="2000" dirty="0" err="1" smtClean="0"/>
              <a:t>Desfire</a:t>
            </a:r>
            <a:r>
              <a:rPr lang="en-US" sz="2000" dirty="0" smtClean="0"/>
              <a:t> EV1 8k 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  <a:cs typeface="+mn-cs"/>
              </a:rPr>
              <a:t>Material of card: Polycarbonate (PC)</a:t>
            </a:r>
          </a:p>
          <a:p>
            <a:pPr marL="0" indent="0" eaLnBrk="1" hangingPunct="1">
              <a:buNone/>
            </a:pPr>
            <a:endParaRPr lang="en-US" sz="2000" dirty="0">
              <a:latin typeface="Calibri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81635" y="2517117"/>
            <a:ext cx="6763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Přední strana </a:t>
            </a:r>
            <a:r>
              <a:rPr lang="cs-CZ" sz="1400" dirty="0" smtClean="0"/>
              <a:t>průkazu		           Zadní </a:t>
            </a:r>
            <a:r>
              <a:rPr lang="cs-CZ" sz="1400" dirty="0"/>
              <a:t>strana </a:t>
            </a:r>
            <a:r>
              <a:rPr lang="cs-CZ" sz="1400" dirty="0" smtClean="0"/>
              <a:t>průkazu </a:t>
            </a:r>
            <a:r>
              <a:rPr lang="cs-CZ" sz="1400" dirty="0"/>
              <a:t>s kontaktním čipem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58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708474" y="682983"/>
            <a:ext cx="5029845" cy="576139"/>
          </a:xfrm>
        </p:spPr>
        <p:txBody>
          <a:bodyPr rtlCol="0">
            <a:no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Certifikační autorita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0082" y="207516"/>
            <a:ext cx="9001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23943" y="2556173"/>
            <a:ext cx="8342783" cy="31352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>
            <a:lvl1pPr marL="338138" indent="-33813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8257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30300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82738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35175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48818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85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2983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37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CESNET poskytuje PKI služby pro akademické a vědecké instituce</a:t>
            </a:r>
          </a:p>
          <a:p>
            <a:pPr marL="0" indent="0">
              <a:buNone/>
            </a:pPr>
            <a:r>
              <a:rPr lang="cs-CZ" sz="2400" b="1" dirty="0" smtClean="0"/>
              <a:t>s těmito funkcemi:</a:t>
            </a:r>
          </a:p>
          <a:p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Vydáním certifikátu (žádost soukromého klíče)</a:t>
            </a:r>
          </a:p>
          <a:p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Správa databáze certifikátů</a:t>
            </a:r>
          </a:p>
          <a:p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Zrušení platnosti - seznam CRL, OCSP</a:t>
            </a:r>
          </a:p>
          <a:p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CA ochranu soukromého klíče</a:t>
            </a:r>
          </a:p>
          <a:p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Zajištění dostupnosti, integrity a bezpečnosti</a:t>
            </a: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69" y="1535790"/>
            <a:ext cx="2018157" cy="8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ázek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18" y="3057222"/>
            <a:ext cx="3187205" cy="263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6595194" y="5658817"/>
            <a:ext cx="162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PKI hierarchy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254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564458" y="576434"/>
            <a:ext cx="5317877" cy="576139"/>
          </a:xfrm>
        </p:spPr>
        <p:txBody>
          <a:bodyPr rtlCol="0">
            <a:no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cs-CZ" dirty="0" err="1">
                <a:latin typeface="Calibri" pitchFamily="34" charset="0"/>
                <a:ea typeface="+mn-ea"/>
                <a:cs typeface="+mn-cs"/>
              </a:rPr>
              <a:t>Registration</a:t>
            </a:r>
            <a:r>
              <a:rPr lang="cs-CZ" dirty="0"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dirty="0" err="1">
                <a:latin typeface="Calibri" pitchFamily="34" charset="0"/>
                <a:ea typeface="+mn-ea"/>
                <a:cs typeface="+mn-cs"/>
              </a:rPr>
              <a:t>authority</a:t>
            </a:r>
            <a:endParaRPr lang="cs-CZ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0082" y="207516"/>
            <a:ext cx="9001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95536" y="2268141"/>
            <a:ext cx="8342783" cy="40778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>
            <a:lvl1pPr marL="338138" indent="-33813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8257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30300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82738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35175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48818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85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2983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37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Registrační autorita na univerzitě - Vydavatelství průkazů ČVUT v Praze a její funkce:</a:t>
            </a:r>
            <a:endParaRPr lang="cs-CZ" sz="2000" dirty="0" smtClean="0"/>
          </a:p>
          <a:p>
            <a:r>
              <a:rPr lang="cs-CZ" sz="2000" dirty="0" smtClean="0"/>
              <a:t>RA ověření totožnosti žadatele,</a:t>
            </a:r>
          </a:p>
          <a:p>
            <a:r>
              <a:rPr lang="cs-CZ" sz="2000" dirty="0" smtClean="0"/>
              <a:t>registrovat žádosti subjektu k CA,</a:t>
            </a:r>
          </a:p>
          <a:p>
            <a:r>
              <a:rPr lang="cs-CZ" sz="2000" dirty="0" smtClean="0"/>
              <a:t>ověřit přesnost, pravdivost a úplnost </a:t>
            </a:r>
          </a:p>
          <a:p>
            <a:pPr marL="0" indent="0">
              <a:buNone/>
            </a:pPr>
            <a:r>
              <a:rPr lang="cs-CZ" sz="2000" dirty="0" smtClean="0"/>
              <a:t>	identifikačních údajů v době, kdy byla </a:t>
            </a:r>
          </a:p>
          <a:p>
            <a:pPr marL="0" indent="0">
              <a:buNone/>
            </a:pPr>
            <a:r>
              <a:rPr lang="cs-CZ" sz="2000" dirty="0" smtClean="0"/>
              <a:t>	žádost zadána,</a:t>
            </a:r>
          </a:p>
          <a:p>
            <a:r>
              <a:rPr lang="cs-CZ" sz="2000" dirty="0" smtClean="0"/>
              <a:t>odpovědnost za revokaci certifikátu;</a:t>
            </a:r>
            <a:endParaRPr lang="cs-CZ" sz="2000" dirty="0">
              <a:latin typeface="Calibri" charset="0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736" y="3003689"/>
            <a:ext cx="3130072" cy="23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564458" y="683965"/>
            <a:ext cx="5173861" cy="576139"/>
          </a:xfrm>
        </p:spPr>
        <p:txBody>
          <a:bodyPr rtlCol="0">
            <a:no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ea typeface="+mn-ea"/>
                <a:cs typeface="+mn-cs"/>
              </a:rPr>
              <a:t>Certificate - </a:t>
            </a:r>
            <a:r>
              <a:rPr lang="en-US" dirty="0" err="1">
                <a:latin typeface="Calibri" pitchFamily="34" charset="0"/>
                <a:ea typeface="+mn-ea"/>
                <a:cs typeface="+mn-cs"/>
              </a:rPr>
              <a:t>parametry</a:t>
            </a:r>
            <a:endParaRPr lang="cs-CZ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0850" y="2340148"/>
            <a:ext cx="8101013" cy="3770139"/>
          </a:xfrm>
        </p:spPr>
        <p:txBody>
          <a:bodyPr/>
          <a:lstStyle/>
          <a:p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Formát odpovídá standardní X. 509 verze 3,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ako základní identifikátor mezi RA a CA se používá osobní číslo uživatele (UID) - tento uživatel je přiřazen ke každému uživateli na univerzitě a je jedinečný,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certifikátu je vyskytuje ve formě UID s příponou @ cvut.cz - oddělit univerzity,</a:t>
            </a:r>
          </a:p>
          <a:p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platnost certifikátu - jeden rok,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ertifikát také obsahuje jméno a příjmení, včetně titulů a e-mailu.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2520405" y="683965"/>
            <a:ext cx="6480720" cy="576139"/>
          </a:xfrm>
        </p:spPr>
        <p:txBody>
          <a:bodyPr rtlCol="0">
            <a:noAutofit/>
          </a:bodyPr>
          <a:lstStyle/>
          <a:p>
            <a:pPr lvl="0" eaLnBrk="1" hangingPunct="1"/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Požadavky na koncové uživatele:</a:t>
            </a:r>
            <a:endParaRPr lang="cs-CZ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130" y="1908101"/>
            <a:ext cx="8101013" cy="4248472"/>
          </a:xfrm>
        </p:spPr>
        <p:txBody>
          <a:bodyPr/>
          <a:lstStyle/>
          <a:p>
            <a:pPr lvl="1"/>
            <a:endParaRPr lang="cs-CZ" sz="2400" dirty="0" smtClean="0"/>
          </a:p>
          <a:p>
            <a:pPr lvl="1"/>
            <a:endParaRPr lang="cs-CZ" sz="2400" b="1" dirty="0" smtClean="0"/>
          </a:p>
          <a:p>
            <a:pPr lvl="1"/>
            <a:endParaRPr lang="cs-CZ" sz="2000" dirty="0" smtClean="0"/>
          </a:p>
          <a:p>
            <a:pPr eaLnBrk="1" hangingPunct="1"/>
            <a:endParaRPr lang="cs-CZ" sz="2400" b="1" dirty="0" smtClean="0">
              <a:latin typeface="Calibri" charset="0"/>
              <a:cs typeface="+mn-cs"/>
            </a:endParaRPr>
          </a:p>
          <a:p>
            <a:pPr marL="0" indent="0" eaLnBrk="1" hangingPunct="1">
              <a:buNone/>
            </a:pPr>
            <a:endParaRPr lang="cs-CZ" sz="2000" b="1" dirty="0" smtClean="0">
              <a:latin typeface="Calibri" charset="0"/>
              <a:cs typeface="+mn-cs"/>
            </a:endParaRPr>
          </a:p>
          <a:p>
            <a:pPr marL="0" indent="0" eaLnBrk="1" hangingPunct="1">
              <a:buNone/>
            </a:pPr>
            <a:endParaRPr lang="cs-CZ" sz="2000" b="1" dirty="0">
              <a:latin typeface="Calibri" charset="0"/>
              <a:cs typeface="+mn-cs"/>
            </a:endParaRPr>
          </a:p>
          <a:p>
            <a:pPr marL="0" indent="0" eaLnBrk="1" hangingPunct="1">
              <a:buNone/>
            </a:pPr>
            <a:endParaRPr lang="cs-CZ" sz="2000" dirty="0">
              <a:latin typeface="Calibri" charset="0"/>
              <a:cs typeface="+mn-cs"/>
            </a:endParaRPr>
          </a:p>
          <a:p>
            <a:pPr marL="0" indent="0" eaLnBrk="1" hangingPunct="1">
              <a:buNone/>
            </a:pPr>
            <a:r>
              <a:rPr lang="cs-CZ" sz="2000" dirty="0" smtClean="0">
                <a:latin typeface="Calibri" charset="0"/>
                <a:cs typeface="+mn-cs"/>
              </a:rPr>
              <a:t> </a:t>
            </a:r>
          </a:p>
          <a:p>
            <a:pPr eaLnBrk="1" hangingPunct="1"/>
            <a:endParaRPr lang="cs-CZ" sz="2000" dirty="0" smtClean="0">
              <a:latin typeface="Calibri" charset="0"/>
              <a:cs typeface="+mn-cs"/>
            </a:endParaRPr>
          </a:p>
          <a:p>
            <a:pPr eaLnBrk="1" hangingPunct="1"/>
            <a:endParaRPr lang="cs-CZ" sz="2000" dirty="0">
              <a:latin typeface="Calibri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8</a:t>
            </a:fld>
            <a:r>
              <a:rPr lang="cs-CZ" dirty="0" smtClean="0"/>
              <a:t>/11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 b="17808"/>
          <a:stretch/>
        </p:blipFill>
        <p:spPr bwMode="auto">
          <a:xfrm>
            <a:off x="4837129" y="1591905"/>
            <a:ext cx="3876014" cy="4880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38858" y="2628181"/>
            <a:ext cx="4571317" cy="33123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0" tIns="45238" rIns="90480" bIns="45238" numCol="1" anchor="t" anchorCtr="0" compatLnSpc="1">
            <a:prstTxWarp prst="textNoShape">
              <a:avLst/>
            </a:prstTxWarp>
          </a:bodyPr>
          <a:lstStyle>
            <a:lvl1pPr marL="338138" indent="-33813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8257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30300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82738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35175" indent="-225425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48818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85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2983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377" indent="-226199" algn="l" defTabSz="9047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endParaRPr lang="en-US" sz="1600" dirty="0" smtClean="0"/>
          </a:p>
          <a:p>
            <a:pPr marL="338138" lvl="1" indent="-338138">
              <a:buFont typeface="Arial" charset="0"/>
              <a:buChar char="•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Čtečka paměťových karet</a:t>
            </a:r>
          </a:p>
          <a:p>
            <a:pPr marL="338138" lvl="1" indent="-338138">
              <a:buFont typeface="Arial" charset="0"/>
              <a:buChar char="•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PKCS # 11 knihovna – </a:t>
            </a:r>
            <a:r>
              <a:rPr lang="cs-CZ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middleware</a:t>
            </a:r>
            <a:endPara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marL="338138" lvl="1" indent="-338138">
              <a:buFont typeface="Arial" charset="0"/>
              <a:buChar char="•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Java applet přístup přímo do úložiště klíčů přes </a:t>
            </a:r>
            <a:r>
              <a:rPr lang="cs-CZ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middleware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 (na obrázku) – přechod na </a:t>
            </a:r>
            <a:r>
              <a:rPr lang="cs-CZ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plugin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 do prohlížečů</a:t>
            </a:r>
          </a:p>
          <a:p>
            <a:pPr marL="338138" lvl="1" indent="-338138">
              <a:buFont typeface="Arial" charset="0"/>
              <a:buChar char="•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přístup ke klíčům - zadání PIN kódu</a:t>
            </a:r>
          </a:p>
          <a:p>
            <a:pPr lvl="1" eaLnBrk="1" hangingPunct="1"/>
            <a:endParaRPr lang="cs-CZ" sz="1600" dirty="0" smtClean="0"/>
          </a:p>
          <a:p>
            <a:pPr marL="0" lvl="0" indent="0" eaLnBrk="1" hangingPunct="1">
              <a:buNone/>
            </a:pPr>
            <a:endParaRPr lang="cs-CZ" sz="2000" dirty="0"/>
          </a:p>
          <a:p>
            <a:pPr marL="0" lvl="0" indent="0" eaLnBrk="1" hangingPunct="1">
              <a:buNone/>
            </a:pPr>
            <a:endParaRPr lang="cs-CZ" sz="2000" dirty="0"/>
          </a:p>
          <a:p>
            <a:pPr eaLnBrk="1" hangingPunct="1"/>
            <a:endParaRPr lang="cs-CZ" sz="2000" dirty="0">
              <a:latin typeface="Calibri" charset="0"/>
              <a:cs typeface="+mn-cs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5168118" y="4284365"/>
            <a:ext cx="3835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168118" y="4793166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348434" y="683965"/>
            <a:ext cx="5389885" cy="576139"/>
          </a:xfrm>
        </p:spPr>
        <p:txBody>
          <a:bodyPr rtlCol="0">
            <a:noAutofit/>
          </a:bodyPr>
          <a:lstStyle/>
          <a:p>
            <a:pPr algn="l" defTabSz="904793" eaLnBrk="1" fontAlgn="auto" hangingPunct="1">
              <a:spcAft>
                <a:spcPts val="0"/>
              </a:spcAft>
              <a:defRPr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Dokumenty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D7F-BEB5-4B44-87EB-48EA6CCB3388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6039" y="2124124"/>
            <a:ext cx="8101013" cy="2376265"/>
          </a:xfrm>
        </p:spPr>
        <p:txBody>
          <a:bodyPr/>
          <a:lstStyle/>
          <a:p>
            <a:pPr lvl="0"/>
            <a:r>
              <a:rPr lang="cs-CZ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Podpora formátu PDF/A , který je oficiální archivační verze formátu </a:t>
            </a:r>
            <a:r>
              <a:rPr lang="cs-CZ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  <a:hlinkClick r:id="rId3"/>
              </a:rPr>
              <a:t>PDF</a:t>
            </a:r>
            <a:r>
              <a:rPr lang="cs-CZ" sz="2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definovaná v standardech ISO 19005-1:2005 a ISO 19005-2:2011. Daný formát umožňuje soubory otevřít beze ztráty informace i všemi budoucími verzemi softwarových nástrojů.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cs-CZ" sz="1800" dirty="0" smtClean="0"/>
              <a:t>XML </a:t>
            </a:r>
            <a:r>
              <a:rPr lang="cs-CZ" sz="1800" dirty="0" err="1" smtClean="0"/>
              <a:t>Signature</a:t>
            </a:r>
            <a:endParaRPr lang="cs-CZ" sz="1800" dirty="0" smtClean="0"/>
          </a:p>
          <a:p>
            <a:pPr lvl="1"/>
            <a:r>
              <a:rPr lang="cs-CZ" sz="1800" dirty="0" smtClean="0"/>
              <a:t>Uloženo jako příloha v </a:t>
            </a:r>
            <a:r>
              <a:rPr lang="cs-CZ" sz="1800" dirty="0" err="1" smtClean="0"/>
              <a:t>pdf</a:t>
            </a:r>
            <a:endParaRPr lang="cs-CZ" sz="1800" dirty="0" smtClean="0"/>
          </a:p>
          <a:p>
            <a:pPr lvl="1"/>
            <a:r>
              <a:rPr lang="cs-CZ" sz="1800" dirty="0" smtClean="0"/>
              <a:t>Podepsáno systémem</a:t>
            </a:r>
          </a:p>
        </p:txBody>
      </p:sp>
    </p:spTree>
    <p:extLst>
      <p:ext uri="{BB962C8B-B14F-4D97-AF65-F5344CB8AC3E}">
        <p14:creationId xmlns:p14="http://schemas.microsoft.com/office/powerpoint/2010/main" val="565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023E3F87789344AA9AF270428EFCEA" ma:contentTypeVersion="0" ma:contentTypeDescription="Vytvoří nový dokument" ma:contentTypeScope="" ma:versionID="545f99a37f2103b533990d95bac86c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773C8-566E-44E7-921A-5EEABA31980F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C64FF3-9BE7-43E3-AFC0-40B2F6A50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3C9D77-C5E8-410B-B77F-56F8101625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431</Words>
  <Application>Microsoft Macintosh PowerPoint</Application>
  <PresentationFormat>Custom</PresentationFormat>
  <Paragraphs>100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ＭＳ Ｐゴシック</vt:lpstr>
      <vt:lpstr>Motiv systému Office</vt:lpstr>
      <vt:lpstr> Elektronický oběh dokumentů </vt:lpstr>
      <vt:lpstr>PowerPoint Presentation</vt:lpstr>
      <vt:lpstr>Analýza stavu </vt:lpstr>
      <vt:lpstr>Key store</vt:lpstr>
      <vt:lpstr>Certifikační autorita</vt:lpstr>
      <vt:lpstr>Registration authority</vt:lpstr>
      <vt:lpstr>Certificate - parametry</vt:lpstr>
      <vt:lpstr>Požadavky na koncové uživatele:</vt:lpstr>
      <vt:lpstr>Dokumenty </vt:lpstr>
      <vt:lpstr>Důvěryhodnost systému</vt:lpstr>
      <vt:lpstr>Děkuji za pozornost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011_DU_IP2015_IS_212 (prezentace projektového záměru)</dc:title>
  <dc:creator>Ivo Prajer</dc:creator>
  <cp:lastModifiedBy>Ing. Radek Holý</cp:lastModifiedBy>
  <cp:revision>240</cp:revision>
  <cp:lastPrinted>2014-10-08T11:05:11Z</cp:lastPrinted>
  <dcterms:created xsi:type="dcterms:W3CDTF">2008-06-11T10:36:34Z</dcterms:created>
  <dcterms:modified xsi:type="dcterms:W3CDTF">2016-05-25T07:18:40Z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.">
    <vt:lpwstr>ZJ08 - Příloha č. 2</vt:lpwstr>
  </property>
  <property fmtid="{D5CDD505-2E9C-101B-9397-08002B2CF9AE}" pid="3" name="ContentTypeId">
    <vt:lpwstr>0x010100F2023E3F87789344AA9AF270428EFCEA</vt:lpwstr>
  </property>
</Properties>
</file>