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416" r:id="rId4"/>
    <p:sldId id="415" r:id="rId5"/>
    <p:sldId id="417" r:id="rId6"/>
    <p:sldId id="418" r:id="rId7"/>
    <p:sldId id="420" r:id="rId8"/>
    <p:sldId id="439" r:id="rId9"/>
    <p:sldId id="452" r:id="rId10"/>
    <p:sldId id="419" r:id="rId11"/>
    <p:sldId id="385" r:id="rId12"/>
    <p:sldId id="449" r:id="rId13"/>
    <p:sldId id="453" r:id="rId14"/>
    <p:sldId id="454" r:id="rId15"/>
    <p:sldId id="455" r:id="rId16"/>
    <p:sldId id="456" r:id="rId17"/>
    <p:sldId id="457" r:id="rId18"/>
    <p:sldId id="458" r:id="rId19"/>
    <p:sldId id="459" r:id="rId20"/>
    <p:sldId id="460" r:id="rId21"/>
    <p:sldId id="461" r:id="rId22"/>
    <p:sldId id="462" r:id="rId23"/>
    <p:sldId id="463" r:id="rId24"/>
    <p:sldId id="465" r:id="rId25"/>
    <p:sldId id="464" r:id="rId26"/>
    <p:sldId id="328" r:id="rId27"/>
    <p:sldId id="329" r:id="rId28"/>
  </p:sldIdLst>
  <p:sldSz cx="9144000" cy="6858000" type="screen4x3"/>
  <p:notesSz cx="6858000" cy="9144000"/>
  <p:embeddedFontLst>
    <p:embeddedFont>
      <p:font typeface="Myriad Set Pro" panose="02000606030000020004" pitchFamily="2" charset="0"/>
      <p:regular r:id="rId29"/>
      <p:bold r:id="rId30"/>
    </p:embeddedFont>
  </p:embeddedFont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2.fntdata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301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54000">
              <a:schemeClr val="tx1">
                <a:lumMod val="95000"/>
                <a:lumOff val="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935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48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332973" y="2228672"/>
            <a:ext cx="647805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5000" b="1" dirty="0">
                <a:solidFill>
                  <a:schemeClr val="bg1"/>
                </a:solidFill>
                <a:latin typeface="Myriad Set Pro" panose="02000606030000020004" pitchFamily="2" charset="0"/>
              </a:rPr>
              <a:t>133 000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01552" y="5229200"/>
            <a:ext cx="57409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dirty="0">
                <a:solidFill>
                  <a:schemeClr val="bg1"/>
                </a:solidFill>
                <a:latin typeface="Myriad Set Pro" panose="02000606030000020004" pitchFamily="2" charset="0"/>
              </a:rPr>
              <a:t>koncových uživatelů našich produktů</a:t>
            </a:r>
          </a:p>
        </p:txBody>
      </p:sp>
    </p:spTree>
    <p:extLst>
      <p:ext uri="{BB962C8B-B14F-4D97-AF65-F5344CB8AC3E}">
        <p14:creationId xmlns:p14="http://schemas.microsoft.com/office/powerpoint/2010/main" val="600403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065407" y="1859340"/>
            <a:ext cx="418210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6600" b="1" dirty="0">
                <a:solidFill>
                  <a:schemeClr val="bg1"/>
                </a:solidFill>
                <a:latin typeface="Myriad Set Pro" panose="02000606030000020004" pitchFamily="2" charset="0"/>
              </a:rPr>
              <a:t>Univerzitní</a:t>
            </a:r>
            <a:br>
              <a:rPr lang="cs-CZ" sz="6600" b="1" dirty="0">
                <a:solidFill>
                  <a:schemeClr val="bg1"/>
                </a:solidFill>
                <a:latin typeface="Myriad Set Pro" panose="02000606030000020004" pitchFamily="2" charset="0"/>
              </a:rPr>
            </a:br>
            <a:r>
              <a:rPr lang="cs-CZ" sz="6600" b="1" dirty="0">
                <a:solidFill>
                  <a:schemeClr val="bg1"/>
                </a:solidFill>
                <a:latin typeface="Myriad Set Pro" panose="02000606030000020004" pitchFamily="2" charset="0"/>
              </a:rPr>
              <a:t>informační</a:t>
            </a:r>
            <a:br>
              <a:rPr lang="cs-CZ" sz="6600" b="1" dirty="0">
                <a:solidFill>
                  <a:schemeClr val="bg1"/>
                </a:solidFill>
                <a:latin typeface="Myriad Set Pro" panose="02000606030000020004" pitchFamily="2" charset="0"/>
              </a:rPr>
            </a:br>
            <a:r>
              <a:rPr lang="cs-CZ" sz="6600" b="1" dirty="0">
                <a:solidFill>
                  <a:schemeClr val="bg1"/>
                </a:solidFill>
                <a:latin typeface="Myriad Set Pro" panose="02000606030000020004" pitchFamily="2" charset="0"/>
              </a:rPr>
              <a:t>systém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699083"/>
            <a:ext cx="2783646" cy="545983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172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412353" y="980728"/>
            <a:ext cx="6319294" cy="5447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  <a:latin typeface="Myriad Set Pro" panose="02000606030000020004" pitchFamily="2" charset="0"/>
              </a:rPr>
              <a:t>Problematika bezpečnosti při vývoji a provozu IS</a:t>
            </a:r>
          </a:p>
          <a:p>
            <a:pPr algn="ctr"/>
            <a:endParaRPr lang="en-US" sz="4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Bezpečnostní perimetr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Reálné zkušenosti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Prevence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Operativní reakce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Firemní politika</a:t>
            </a:r>
            <a:endParaRPr lang="en-US" sz="4000" dirty="0">
              <a:solidFill>
                <a:schemeClr val="bg1"/>
              </a:solidFill>
              <a:latin typeface="Myriad Set Pro" panose="020006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88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60636" y="980728"/>
            <a:ext cx="8822736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  <a:latin typeface="Myriad Set Pro" panose="02000606030000020004" pitchFamily="2" charset="0"/>
              </a:rPr>
              <a:t>A – Obecný vnější nepřítel</a:t>
            </a:r>
          </a:p>
          <a:p>
            <a:pPr algn="ctr"/>
            <a:endParaRPr lang="en-US" sz="4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Nepřipravený a nespecializovaný nepřítel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„Klasické“ </a:t>
            </a:r>
            <a:r>
              <a:rPr lang="cs-CZ" sz="4000" dirty="0" err="1">
                <a:solidFill>
                  <a:schemeClr val="bg1"/>
                </a:solidFill>
                <a:latin typeface="Myriad Set Pro" panose="02000606030000020004" pitchFamily="2" charset="0"/>
              </a:rPr>
              <a:t>toolkity</a:t>
            </a:r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 skenující slabiny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Pasti na skenery, IDS </a:t>
            </a:r>
            <a:r>
              <a:rPr lang="cs-CZ" sz="4000" dirty="0" err="1">
                <a:solidFill>
                  <a:schemeClr val="bg1"/>
                </a:solidFill>
                <a:latin typeface="Myriad Set Pro" panose="02000606030000020004" pitchFamily="2" charset="0"/>
              </a:rPr>
              <a:t>honeypot</a:t>
            </a:r>
            <a:endParaRPr lang="cs-CZ" sz="4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Zablokování IP adresy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Pravidelný průzkum logů </a:t>
            </a:r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  <a:sym typeface="Wingdings" panose="05000000000000000000" pitchFamily="2" charset="2"/>
              </a:rPr>
              <a:t></a:t>
            </a:r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 poučení</a:t>
            </a:r>
            <a:endParaRPr lang="en-US" sz="4000" dirty="0">
              <a:solidFill>
                <a:schemeClr val="bg1"/>
              </a:solidFill>
              <a:latin typeface="Myriad Set Pro" panose="020006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22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75044" y="980728"/>
            <a:ext cx="7993920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  <a:latin typeface="Myriad Set Pro" panose="02000606030000020004" pitchFamily="2" charset="0"/>
              </a:rPr>
              <a:t>B – Specializovaný vnější nepřítel</a:t>
            </a:r>
          </a:p>
          <a:p>
            <a:pPr algn="ctr"/>
            <a:endParaRPr lang="en-US" sz="4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Poučený nepřítel hledající slabiny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Boty, </a:t>
            </a:r>
            <a:r>
              <a:rPr lang="cs-CZ" sz="4000" dirty="0" err="1">
                <a:solidFill>
                  <a:schemeClr val="bg1"/>
                </a:solidFill>
                <a:latin typeface="Myriad Set Pro" panose="02000606030000020004" pitchFamily="2" charset="0"/>
              </a:rPr>
              <a:t>toolkity</a:t>
            </a:r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, SQL </a:t>
            </a:r>
            <a:r>
              <a:rPr lang="cs-CZ" sz="4000" dirty="0" err="1">
                <a:solidFill>
                  <a:schemeClr val="bg1"/>
                </a:solidFill>
                <a:latin typeface="Myriad Set Pro" panose="02000606030000020004" pitchFamily="2" charset="0"/>
              </a:rPr>
              <a:t>injection</a:t>
            </a:r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, soc. </a:t>
            </a:r>
            <a:r>
              <a:rPr lang="cs-CZ" sz="4000" dirty="0" err="1">
                <a:solidFill>
                  <a:schemeClr val="bg1"/>
                </a:solidFill>
                <a:latin typeface="Myriad Set Pro" panose="02000606030000020004" pitchFamily="2" charset="0"/>
              </a:rPr>
              <a:t>inž</a:t>
            </a:r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.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IDS </a:t>
            </a:r>
            <a:r>
              <a:rPr lang="cs-CZ" sz="4000" dirty="0" err="1">
                <a:solidFill>
                  <a:schemeClr val="bg1"/>
                </a:solidFill>
                <a:latin typeface="Myriad Set Pro" panose="02000606030000020004" pitchFamily="2" charset="0"/>
              </a:rPr>
              <a:t>honeypot</a:t>
            </a:r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, </a:t>
            </a:r>
            <a:r>
              <a:rPr lang="cs-CZ" sz="4000" dirty="0" err="1">
                <a:solidFill>
                  <a:schemeClr val="bg1"/>
                </a:solidFill>
                <a:latin typeface="Myriad Set Pro" panose="02000606030000020004" pitchFamily="2" charset="0"/>
              </a:rPr>
              <a:t>security</a:t>
            </a:r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 API, osvěta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Zablokování IP adresy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Osvěta na prvním místě, pak poučení</a:t>
            </a:r>
            <a:endParaRPr lang="en-US" sz="4000" dirty="0">
              <a:solidFill>
                <a:schemeClr val="bg1"/>
              </a:solidFill>
              <a:latin typeface="Myriad Set Pro" panose="020006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679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20352" y="980728"/>
            <a:ext cx="8103309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  <a:latin typeface="Myriad Set Pro" panose="02000606030000020004" pitchFamily="2" charset="0"/>
              </a:rPr>
              <a:t>C – Běžný vnitřní uživatel</a:t>
            </a:r>
          </a:p>
          <a:p>
            <a:pPr algn="ctr"/>
            <a:endParaRPr lang="en-US" sz="4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Laický uživatel ulehčující si práci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Nečekané vstupy, procesy, oprávnění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 err="1">
                <a:solidFill>
                  <a:schemeClr val="bg1"/>
                </a:solidFill>
                <a:latin typeface="Myriad Set Pro" panose="02000606030000020004" pitchFamily="2" charset="0"/>
              </a:rPr>
              <a:t>Bugsystém</a:t>
            </a:r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, monitoring chování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Záplaty, poučení uživatelů, školení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 err="1">
                <a:solidFill>
                  <a:schemeClr val="bg1"/>
                </a:solidFill>
                <a:latin typeface="Myriad Set Pro" panose="02000606030000020004" pitchFamily="2" charset="0"/>
              </a:rPr>
              <a:t>Předimplementace</a:t>
            </a:r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, opakovací školení</a:t>
            </a:r>
            <a:endParaRPr lang="en-US" sz="4000" dirty="0">
              <a:solidFill>
                <a:schemeClr val="bg1"/>
              </a:solidFill>
              <a:latin typeface="Myriad Set Pro" panose="020006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11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77469" y="980728"/>
            <a:ext cx="8789074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  <a:latin typeface="Myriad Set Pro" panose="02000606030000020004" pitchFamily="2" charset="0"/>
              </a:rPr>
              <a:t>D – Specializovaný vnitřní uživatel</a:t>
            </a:r>
          </a:p>
          <a:p>
            <a:pPr algn="ctr"/>
            <a:endParaRPr lang="en-US" sz="4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IT studenti, techničtí nadšenci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SQL </a:t>
            </a:r>
            <a:r>
              <a:rPr lang="cs-CZ" sz="4000" dirty="0" err="1">
                <a:solidFill>
                  <a:schemeClr val="bg1"/>
                </a:solidFill>
                <a:latin typeface="Myriad Set Pro" panose="02000606030000020004" pitchFamily="2" charset="0"/>
              </a:rPr>
              <a:t>injection</a:t>
            </a:r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, XSS, soc. </a:t>
            </a:r>
            <a:r>
              <a:rPr lang="cs-CZ" sz="4000" dirty="0" err="1">
                <a:solidFill>
                  <a:schemeClr val="bg1"/>
                </a:solidFill>
                <a:latin typeface="Myriad Set Pro" panose="02000606030000020004" pitchFamily="2" charset="0"/>
              </a:rPr>
              <a:t>inž</a:t>
            </a:r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., fasády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 err="1">
                <a:solidFill>
                  <a:schemeClr val="bg1"/>
                </a:solidFill>
                <a:latin typeface="Myriad Set Pro" panose="02000606030000020004" pitchFamily="2" charset="0"/>
              </a:rPr>
              <a:t>Honeypot</a:t>
            </a:r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, </a:t>
            </a:r>
            <a:r>
              <a:rPr lang="cs-CZ" sz="4000" dirty="0" err="1">
                <a:solidFill>
                  <a:schemeClr val="bg1"/>
                </a:solidFill>
                <a:latin typeface="Myriad Set Pro" panose="02000606030000020004" pitchFamily="2" charset="0"/>
              </a:rPr>
              <a:t>bugsys</a:t>
            </a:r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, sec API, nedůvěra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Návrh na disciplinární opatření škole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Osvěta, poučení z forenzní analýzy útoku</a:t>
            </a:r>
            <a:endParaRPr lang="en-US" sz="4000" dirty="0">
              <a:solidFill>
                <a:schemeClr val="bg1"/>
              </a:solidFill>
              <a:latin typeface="Myriad Set Pro" panose="020006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606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77469" y="980728"/>
            <a:ext cx="8789074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  <a:latin typeface="Myriad Set Pro" panose="02000606030000020004" pitchFamily="2" charset="0"/>
              </a:rPr>
              <a:t>E – Správce IT školy</a:t>
            </a:r>
          </a:p>
          <a:p>
            <a:pPr algn="ctr"/>
            <a:endParaRPr lang="en-US" sz="4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Rychle jednající správce IT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Zneužití oprávnění, zneužití důvěry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Audit, logy, zálohy, osvěta, naše procesy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Eskalace na management školy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Osvěta, nedůvěra, přitvrzování procesů</a:t>
            </a:r>
            <a:endParaRPr lang="en-US" sz="4000" dirty="0">
              <a:solidFill>
                <a:schemeClr val="bg1"/>
              </a:solidFill>
              <a:latin typeface="Myriad Set Pro" panose="020006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28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34137" y="980728"/>
            <a:ext cx="8075736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  <a:latin typeface="Myriad Set Pro" panose="02000606030000020004" pitchFamily="2" charset="0"/>
              </a:rPr>
              <a:t>F – Pracovník provozu IS</a:t>
            </a:r>
          </a:p>
          <a:p>
            <a:pPr algn="ctr"/>
            <a:endParaRPr lang="en-US" sz="4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Nestandardní procesy, často externě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 err="1">
                <a:solidFill>
                  <a:schemeClr val="bg1"/>
                </a:solidFill>
                <a:latin typeface="Myriad Set Pro" panose="02000606030000020004" pitchFamily="2" charset="0"/>
              </a:rPr>
              <a:t>Bezauditní</a:t>
            </a:r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 přístupy, neprocesní úlohy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„Skrývání“ útočníkům, vnitřní audit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Vnitřní/vnější eskalace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Osvěta, nedůvěra, procesy, kontrola</a:t>
            </a:r>
            <a:endParaRPr lang="en-US" sz="4000" dirty="0">
              <a:solidFill>
                <a:schemeClr val="bg1"/>
              </a:solidFill>
              <a:latin typeface="Myriad Set Pro" panose="020006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58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02799" y="980728"/>
            <a:ext cx="8738418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  <a:latin typeface="Myriad Set Pro" panose="02000606030000020004" pitchFamily="2" charset="0"/>
              </a:rPr>
              <a:t>G – Pracovník vývoje IS</a:t>
            </a:r>
          </a:p>
          <a:p>
            <a:pPr algn="ctr"/>
            <a:endParaRPr lang="en-US" sz="4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Přístup na úrovni kódu bez dat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Skryté „miny“ po </a:t>
            </a:r>
            <a:r>
              <a:rPr lang="cs-CZ" sz="4000" dirty="0" err="1">
                <a:solidFill>
                  <a:schemeClr val="bg1"/>
                </a:solidFill>
                <a:latin typeface="Myriad Set Pro" panose="02000606030000020004" pitchFamily="2" charset="0"/>
              </a:rPr>
              <a:t>release</a:t>
            </a:r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 (trojský kůň)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Restringovaná data, </a:t>
            </a:r>
            <a:r>
              <a:rPr lang="cs-CZ" sz="4000" dirty="0" err="1">
                <a:solidFill>
                  <a:schemeClr val="bg1"/>
                </a:solidFill>
                <a:latin typeface="Myriad Set Pro" panose="02000606030000020004" pitchFamily="2" charset="0"/>
              </a:rPr>
              <a:t>code</a:t>
            </a:r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 </a:t>
            </a:r>
            <a:r>
              <a:rPr lang="cs-CZ" sz="4000" dirty="0" err="1">
                <a:solidFill>
                  <a:schemeClr val="bg1"/>
                </a:solidFill>
                <a:latin typeface="Myriad Set Pro" panose="02000606030000020004" pitchFamily="2" charset="0"/>
              </a:rPr>
              <a:t>review</a:t>
            </a:r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/</a:t>
            </a:r>
            <a:r>
              <a:rPr lang="cs-CZ" sz="4000" dirty="0" err="1">
                <a:solidFill>
                  <a:schemeClr val="bg1"/>
                </a:solidFill>
                <a:latin typeface="Myriad Set Pro" panose="02000606030000020004" pitchFamily="2" charset="0"/>
              </a:rPr>
              <a:t>signing</a:t>
            </a:r>
            <a:endParaRPr lang="cs-CZ" sz="4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Vnitřní bezpečnostní tým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Osvěta, dodržování procesů, kontrola</a:t>
            </a:r>
            <a:endParaRPr lang="en-US" sz="4000" dirty="0">
              <a:solidFill>
                <a:schemeClr val="bg1"/>
              </a:solidFill>
              <a:latin typeface="Myriad Set Pro" panose="020006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09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neon\common\Shared\__FOTKY__\Lide\Fotky IS4U\APD_4211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7944" y="908720"/>
            <a:ext cx="4320000" cy="28747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scene3d>
            <a:camera prst="perspectiveHeroicExtremeLeftFacing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899592" y="4789328"/>
            <a:ext cx="35867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Myriad Set Pro" panose="02000606030000020004" pitchFamily="2" charset="0"/>
              </a:rPr>
              <a:t>Milan </a:t>
            </a:r>
            <a:r>
              <a:rPr lang="cs-CZ" sz="5400" b="1" dirty="0">
                <a:solidFill>
                  <a:schemeClr val="bg1"/>
                </a:solidFill>
                <a:latin typeface="Myriad Set Pro" panose="02000606030000020004" pitchFamily="2" charset="0"/>
              </a:rPr>
              <a:t>Šorm</a:t>
            </a:r>
          </a:p>
        </p:txBody>
      </p:sp>
      <p:sp>
        <p:nvSpPr>
          <p:cNvPr id="4" name="Obdélník 3"/>
          <p:cNvSpPr/>
          <p:nvPr/>
        </p:nvSpPr>
        <p:spPr>
          <a:xfrm>
            <a:off x="927101" y="5712658"/>
            <a:ext cx="12323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Myriad Set Pro" panose="02000606030000020004" pitchFamily="2" charset="0"/>
              </a:rPr>
              <a:t>IS4U, s.r.o.</a:t>
            </a:r>
          </a:p>
        </p:txBody>
      </p:sp>
    </p:spTree>
    <p:extLst>
      <p:ext uri="{BB962C8B-B14F-4D97-AF65-F5344CB8AC3E}">
        <p14:creationId xmlns:p14="http://schemas.microsoft.com/office/powerpoint/2010/main" val="203955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551709" y="980728"/>
            <a:ext cx="8040599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  <a:latin typeface="Myriad Set Pro" panose="02000606030000020004" pitchFamily="2" charset="0"/>
              </a:rPr>
              <a:t>H – Obchodní politika dodavatele/odběratele</a:t>
            </a:r>
          </a:p>
          <a:p>
            <a:pPr algn="ctr"/>
            <a:endParaRPr lang="en-US" sz="4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Možnost ovlivnit rozsah škod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„Látání“ software, rozpočet bez limitu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Segmentace, audit, procesy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Zásahy z pozice majitele společnosti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Nepopulární obchodní politika</a:t>
            </a:r>
            <a:endParaRPr lang="en-US" sz="4000" dirty="0">
              <a:solidFill>
                <a:schemeClr val="bg1"/>
              </a:solidFill>
              <a:latin typeface="Myriad Set Pro" panose="020006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44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68643" y="980728"/>
            <a:ext cx="8206735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  <a:latin typeface="Myriad Set Pro" panose="02000606030000020004" pitchFamily="2" charset="0"/>
              </a:rPr>
              <a:t>I – </a:t>
            </a:r>
            <a:r>
              <a:rPr lang="cs-CZ" sz="2400" dirty="0" err="1">
                <a:solidFill>
                  <a:schemeClr val="bg1"/>
                </a:solidFill>
                <a:latin typeface="Myriad Set Pro" panose="02000606030000020004" pitchFamily="2" charset="0"/>
              </a:rPr>
              <a:t>Vnitrouniverzitní</a:t>
            </a:r>
            <a:r>
              <a:rPr lang="cs-CZ" sz="2400" dirty="0">
                <a:solidFill>
                  <a:schemeClr val="bg1"/>
                </a:solidFill>
                <a:latin typeface="Myriad Set Pro" panose="02000606030000020004" pitchFamily="2" charset="0"/>
              </a:rPr>
              <a:t> prostředí obecně</a:t>
            </a:r>
          </a:p>
          <a:p>
            <a:pPr algn="ctr"/>
            <a:endParaRPr lang="en-US" sz="4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Akademik-laik vs. politik-lobbista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Lobbistické snahy o zneužití informací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Důsledná neutralita společnosti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Zásahy z pozice majitele společnosti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Jediná dlouhodobá eventualita</a:t>
            </a:r>
            <a:endParaRPr lang="en-US" sz="4000" dirty="0">
              <a:solidFill>
                <a:schemeClr val="bg1"/>
              </a:solidFill>
              <a:latin typeface="Myriad Set Pro" panose="020006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669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892894" y="980728"/>
            <a:ext cx="7358233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  <a:latin typeface="Myriad Set Pro" panose="02000606030000020004" pitchFamily="2" charset="0"/>
              </a:rPr>
              <a:t>Užívané techniky</a:t>
            </a:r>
          </a:p>
          <a:p>
            <a:pPr algn="ctr"/>
            <a:endParaRPr lang="en-US" sz="4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Autentizace, autorizace, MFA/PKI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Totální audit dat, logování, zálohy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 err="1">
                <a:solidFill>
                  <a:schemeClr val="bg1"/>
                </a:solidFill>
                <a:latin typeface="Myriad Set Pro" panose="02000606030000020004" pitchFamily="2" charset="0"/>
              </a:rPr>
              <a:t>Honeypoty</a:t>
            </a:r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 (IDS, specializované)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 err="1">
                <a:solidFill>
                  <a:schemeClr val="bg1"/>
                </a:solidFill>
                <a:latin typeface="Myriad Set Pro" panose="02000606030000020004" pitchFamily="2" charset="0"/>
              </a:rPr>
              <a:t>Security</a:t>
            </a:r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 API, detekce anomálií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Bezpečnostní audity hesel, osvěta</a:t>
            </a:r>
            <a:endParaRPr lang="en-US" sz="4000" dirty="0">
              <a:solidFill>
                <a:schemeClr val="bg1"/>
              </a:solidFill>
              <a:latin typeface="Myriad Set Pro" panose="020006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29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833326" y="980728"/>
            <a:ext cx="7477368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  <a:latin typeface="Myriad Set Pro" panose="02000606030000020004" pitchFamily="2" charset="0"/>
              </a:rPr>
              <a:t>Politika organizace</a:t>
            </a:r>
          </a:p>
          <a:p>
            <a:pPr algn="ctr"/>
            <a:endParaRPr lang="en-US" sz="4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Implicitně všem nedůvěřujeme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Trváme na našich procesech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Jsme paranoidní i k vlastním lidem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dirty="0">
                <a:solidFill>
                  <a:schemeClr val="bg1"/>
                </a:solidFill>
                <a:latin typeface="Myriad Set Pro" panose="02000606030000020004" pitchFamily="2" charset="0"/>
              </a:rPr>
              <a:t>Držíme vlastní obchodní politiku</a:t>
            </a:r>
          </a:p>
          <a:p>
            <a:pPr algn="ctr"/>
            <a:endParaRPr lang="cs-CZ" sz="2000" dirty="0">
              <a:solidFill>
                <a:schemeClr val="bg1"/>
              </a:solidFill>
              <a:latin typeface="Myriad Set Pro" panose="02000606030000020004" pitchFamily="2" charset="0"/>
            </a:endParaRPr>
          </a:p>
          <a:p>
            <a:pPr algn="ctr"/>
            <a:r>
              <a:rPr lang="cs-CZ" sz="4000" b="1" dirty="0">
                <a:solidFill>
                  <a:schemeClr val="bg1"/>
                </a:solidFill>
                <a:latin typeface="Myriad Set Pro" panose="02000606030000020004" pitchFamily="2" charset="0"/>
              </a:rPr>
              <a:t>Jsme striktně neutrální</a:t>
            </a:r>
            <a:endParaRPr lang="en-US" sz="4000" b="1" dirty="0">
              <a:solidFill>
                <a:schemeClr val="bg1"/>
              </a:solidFill>
              <a:latin typeface="Myriad Set Pro" panose="020006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49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538705" y="2228672"/>
            <a:ext cx="206659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5000" b="1" dirty="0">
                <a:solidFill>
                  <a:schemeClr val="bg1"/>
                </a:solidFill>
                <a:latin typeface="Myriad Set Pro" panose="02000606030000020004" pitchFamily="2" charset="0"/>
              </a:rPr>
              <a:t>16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030500" y="5229200"/>
            <a:ext cx="5083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dirty="0">
                <a:solidFill>
                  <a:schemeClr val="bg1"/>
                </a:solidFill>
                <a:latin typeface="Myriad Set Pro" panose="02000606030000020004" pitchFamily="2" charset="0"/>
              </a:rPr>
              <a:t>let s vámi bez fatálního incidentu</a:t>
            </a:r>
          </a:p>
        </p:txBody>
      </p:sp>
    </p:spTree>
    <p:extLst>
      <p:ext uri="{BB962C8B-B14F-4D97-AF65-F5344CB8AC3E}">
        <p14:creationId xmlns:p14="http://schemas.microsoft.com/office/powerpoint/2010/main" val="2666911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065407" y="1859340"/>
            <a:ext cx="418210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6600" b="1" dirty="0">
                <a:solidFill>
                  <a:schemeClr val="bg1"/>
                </a:solidFill>
                <a:latin typeface="Myriad Set Pro" panose="02000606030000020004" pitchFamily="2" charset="0"/>
              </a:rPr>
              <a:t>Univerzitní</a:t>
            </a:r>
            <a:br>
              <a:rPr lang="cs-CZ" sz="6600" b="1" dirty="0">
                <a:solidFill>
                  <a:schemeClr val="bg1"/>
                </a:solidFill>
                <a:latin typeface="Myriad Set Pro" panose="02000606030000020004" pitchFamily="2" charset="0"/>
              </a:rPr>
            </a:br>
            <a:r>
              <a:rPr lang="cs-CZ" sz="6600" b="1" dirty="0">
                <a:solidFill>
                  <a:schemeClr val="bg1"/>
                </a:solidFill>
                <a:latin typeface="Myriad Set Pro" panose="02000606030000020004" pitchFamily="2" charset="0"/>
              </a:rPr>
              <a:t>informační</a:t>
            </a:r>
            <a:br>
              <a:rPr lang="cs-CZ" sz="6600" b="1" dirty="0">
                <a:solidFill>
                  <a:schemeClr val="bg1"/>
                </a:solidFill>
                <a:latin typeface="Myriad Set Pro" panose="02000606030000020004" pitchFamily="2" charset="0"/>
              </a:rPr>
            </a:br>
            <a:r>
              <a:rPr lang="cs-CZ" sz="6600" b="1" dirty="0">
                <a:solidFill>
                  <a:schemeClr val="bg1"/>
                </a:solidFill>
                <a:latin typeface="Myriad Set Pro" panose="02000606030000020004" pitchFamily="2" charset="0"/>
              </a:rPr>
              <a:t>systém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699083"/>
            <a:ext cx="2783646" cy="545983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784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640638" y="3167390"/>
            <a:ext cx="3862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Myriad Set Pro" panose="02000606030000020004" pitchFamily="2" charset="0"/>
              </a:rPr>
              <a:t>D</a:t>
            </a:r>
            <a:r>
              <a:rPr lang="cs-CZ" sz="2800" dirty="0" err="1">
                <a:solidFill>
                  <a:schemeClr val="bg1"/>
                </a:solidFill>
                <a:latin typeface="Myriad Set Pro" panose="02000606030000020004" pitchFamily="2" charset="0"/>
              </a:rPr>
              <a:t>ěkuji</a:t>
            </a:r>
            <a:r>
              <a:rPr lang="cs-CZ" sz="2800" dirty="0">
                <a:solidFill>
                  <a:schemeClr val="bg1"/>
                </a:solidFill>
                <a:latin typeface="Myriad Set Pro" panose="02000606030000020004" pitchFamily="2" charset="0"/>
              </a:rPr>
              <a:t> za Vaši pozornost.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03680" y="5805264"/>
            <a:ext cx="7736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dirty="0">
                <a:solidFill>
                  <a:schemeClr val="bg1"/>
                </a:solidFill>
                <a:latin typeface="Myriad Set Pro" panose="02000606030000020004" pitchFamily="2" charset="0"/>
              </a:rPr>
              <a:t>www.is4u.cz                                           events.is4u.cz</a:t>
            </a:r>
          </a:p>
        </p:txBody>
      </p:sp>
    </p:spTree>
    <p:extLst>
      <p:ext uri="{BB962C8B-B14F-4D97-AF65-F5344CB8AC3E}">
        <p14:creationId xmlns:p14="http://schemas.microsoft.com/office/powerpoint/2010/main" val="2397294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7294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download.is4u.cz/web/logo-mid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045" t="-20001" r="-6586" b="-18404"/>
          <a:stretch/>
        </p:blipFill>
        <p:spPr bwMode="auto">
          <a:xfrm>
            <a:off x="2764254" y="2798109"/>
            <a:ext cx="3615493" cy="1261783"/>
          </a:xfrm>
          <a:prstGeom prst="rect">
            <a:avLst/>
          </a:prstGeom>
          <a:solidFill>
            <a:schemeClr val="bg1"/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035127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23528" y="2367171"/>
            <a:ext cx="84969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>
                <a:solidFill>
                  <a:schemeClr val="bg1"/>
                </a:solidFill>
                <a:latin typeface="Myriad Set Pro" panose="02000606030000020004" pitchFamily="2" charset="0"/>
              </a:rPr>
              <a:t>Pomáháme univerzitám</a:t>
            </a:r>
            <a:br>
              <a:rPr lang="cs-CZ" sz="4400" dirty="0">
                <a:solidFill>
                  <a:schemeClr val="bg1"/>
                </a:solidFill>
                <a:latin typeface="Myriad Set Pro" panose="02000606030000020004" pitchFamily="2" charset="0"/>
              </a:rPr>
            </a:br>
            <a:r>
              <a:rPr lang="cs-CZ" sz="4400" dirty="0">
                <a:solidFill>
                  <a:schemeClr val="bg1"/>
                </a:solidFill>
                <a:latin typeface="Myriad Set Pro" panose="02000606030000020004" pitchFamily="2" charset="0"/>
              </a:rPr>
              <a:t>správně využít moderní IT</a:t>
            </a:r>
            <a:br>
              <a:rPr lang="cs-CZ" sz="4400" dirty="0">
                <a:solidFill>
                  <a:schemeClr val="bg1"/>
                </a:solidFill>
                <a:latin typeface="Myriad Set Pro" panose="02000606030000020004" pitchFamily="2" charset="0"/>
              </a:rPr>
            </a:br>
            <a:r>
              <a:rPr lang="cs-CZ" sz="4400" dirty="0">
                <a:solidFill>
                  <a:schemeClr val="bg1"/>
                </a:solidFill>
                <a:latin typeface="Myriad Set Pro" panose="02000606030000020004" pitchFamily="2" charset="0"/>
              </a:rPr>
              <a:t>ke zjednodušení administrativy.</a:t>
            </a:r>
          </a:p>
        </p:txBody>
      </p:sp>
    </p:spTree>
    <p:extLst>
      <p:ext uri="{BB962C8B-B14F-4D97-AF65-F5344CB8AC3E}">
        <p14:creationId xmlns:p14="http://schemas.microsoft.com/office/powerpoint/2010/main" val="14186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440921" y="2228672"/>
            <a:ext cx="2262158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5000" b="1" dirty="0">
                <a:solidFill>
                  <a:schemeClr val="bg1"/>
                </a:solidFill>
                <a:latin typeface="Myriad Set Pro" panose="02000606030000020004" pitchFamily="2" charset="0"/>
              </a:rPr>
              <a:t>30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607823" y="5229200"/>
            <a:ext cx="59283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dirty="0">
                <a:solidFill>
                  <a:schemeClr val="bg1"/>
                </a:solidFill>
                <a:latin typeface="Myriad Set Pro" panose="02000606030000020004" pitchFamily="2" charset="0"/>
              </a:rPr>
              <a:t>pravidelně vzdělávaných zaměstnanců</a:t>
            </a:r>
          </a:p>
        </p:txBody>
      </p:sp>
    </p:spTree>
    <p:extLst>
      <p:ext uri="{BB962C8B-B14F-4D97-AF65-F5344CB8AC3E}">
        <p14:creationId xmlns:p14="http://schemas.microsoft.com/office/powerpoint/2010/main" val="3849412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538705" y="2228672"/>
            <a:ext cx="206659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5000" b="1" dirty="0">
                <a:solidFill>
                  <a:schemeClr val="bg1"/>
                </a:solidFill>
                <a:latin typeface="Myriad Set Pro" panose="02000606030000020004" pitchFamily="2" charset="0"/>
              </a:rPr>
              <a:t>16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181723" y="5229200"/>
            <a:ext cx="6780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dirty="0">
                <a:solidFill>
                  <a:schemeClr val="bg1"/>
                </a:solidFill>
                <a:latin typeface="Myriad Set Pro" panose="02000606030000020004" pitchFamily="2" charset="0"/>
              </a:rPr>
              <a:t>let zkušeností s produkty pro vysoké školství</a:t>
            </a:r>
          </a:p>
        </p:txBody>
      </p:sp>
    </p:spTree>
    <p:extLst>
      <p:ext uri="{BB962C8B-B14F-4D97-AF65-F5344CB8AC3E}">
        <p14:creationId xmlns:p14="http://schemas.microsoft.com/office/powerpoint/2010/main" val="293312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557941" y="2228672"/>
            <a:ext cx="202811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5000" b="1" dirty="0">
                <a:solidFill>
                  <a:schemeClr val="bg1"/>
                </a:solidFill>
                <a:latin typeface="Myriad Set Pro" panose="02000606030000020004" pitchFamily="2" charset="0"/>
              </a:rPr>
              <a:t>15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29589" y="5229200"/>
            <a:ext cx="7284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dirty="0">
                <a:solidFill>
                  <a:schemeClr val="bg1"/>
                </a:solidFill>
                <a:latin typeface="Myriad Set Pro" panose="02000606030000020004" pitchFamily="2" charset="0"/>
              </a:rPr>
              <a:t>univerzit a vysokých škol využívá naše produkty</a:t>
            </a:r>
          </a:p>
        </p:txBody>
      </p:sp>
    </p:spTree>
    <p:extLst>
      <p:ext uri="{BB962C8B-B14F-4D97-AF65-F5344CB8AC3E}">
        <p14:creationId xmlns:p14="http://schemas.microsoft.com/office/powerpoint/2010/main" val="2694670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211418" y="2228672"/>
            <a:ext cx="472116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5000" b="1" dirty="0">
                <a:solidFill>
                  <a:schemeClr val="bg1"/>
                </a:solidFill>
                <a:latin typeface="Myriad Set Pro" panose="02000606030000020004" pitchFamily="2" charset="0"/>
              </a:rPr>
              <a:t>3 000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08381" y="5229200"/>
            <a:ext cx="75273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dirty="0">
                <a:solidFill>
                  <a:schemeClr val="bg1"/>
                </a:solidFill>
                <a:latin typeface="Myriad Set Pro" panose="02000606030000020004" pitchFamily="2" charset="0"/>
              </a:rPr>
              <a:t>vyřešených požadavků ročně v nástroji </a:t>
            </a:r>
            <a:r>
              <a:rPr lang="cs-CZ" sz="2800" dirty="0" err="1">
                <a:solidFill>
                  <a:schemeClr val="bg1"/>
                </a:solidFill>
                <a:latin typeface="Myriad Set Pro" panose="02000606030000020004" pitchFamily="2" charset="0"/>
              </a:rPr>
              <a:t>Help</a:t>
            </a:r>
            <a:r>
              <a:rPr lang="cs-CZ" sz="2800" dirty="0">
                <a:solidFill>
                  <a:schemeClr val="bg1"/>
                </a:solidFill>
                <a:latin typeface="Myriad Set Pro" panose="02000606030000020004" pitchFamily="2" charset="0"/>
              </a:rPr>
              <a:t> </a:t>
            </a:r>
            <a:r>
              <a:rPr lang="cs-CZ" sz="2800" dirty="0" err="1">
                <a:solidFill>
                  <a:schemeClr val="bg1"/>
                </a:solidFill>
                <a:latin typeface="Myriad Set Pro" panose="02000606030000020004" pitchFamily="2" charset="0"/>
              </a:rPr>
              <a:t>Desk</a:t>
            </a:r>
            <a:endParaRPr lang="cs-CZ" sz="2800" dirty="0">
              <a:solidFill>
                <a:schemeClr val="bg1"/>
              </a:solidFill>
              <a:latin typeface="Myriad Set Pro" panose="020006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8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150504" y="2228672"/>
            <a:ext cx="484299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5000" b="1" dirty="0">
                <a:solidFill>
                  <a:schemeClr val="bg1"/>
                </a:solidFill>
                <a:latin typeface="Myriad Set Pro" panose="02000606030000020004" pitchFamily="2" charset="0"/>
              </a:rPr>
              <a:t>6 500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165379" y="5229200"/>
            <a:ext cx="68133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800" dirty="0">
                <a:solidFill>
                  <a:schemeClr val="bg1"/>
                </a:solidFill>
                <a:latin typeface="Myriad Set Pro" panose="02000606030000020004" pitchFamily="2" charset="0"/>
              </a:rPr>
              <a:t>hodin práce na podpoře v nástroji </a:t>
            </a:r>
            <a:r>
              <a:rPr lang="cs-CZ" sz="2800" dirty="0" err="1">
                <a:solidFill>
                  <a:schemeClr val="bg1"/>
                </a:solidFill>
                <a:latin typeface="Myriad Set Pro" panose="02000606030000020004" pitchFamily="2" charset="0"/>
              </a:rPr>
              <a:t>Help</a:t>
            </a:r>
            <a:r>
              <a:rPr lang="cs-CZ" sz="2800" dirty="0">
                <a:solidFill>
                  <a:schemeClr val="bg1"/>
                </a:solidFill>
                <a:latin typeface="Myriad Set Pro" panose="02000606030000020004" pitchFamily="2" charset="0"/>
              </a:rPr>
              <a:t> </a:t>
            </a:r>
            <a:r>
              <a:rPr lang="cs-CZ" sz="2800" dirty="0" err="1">
                <a:solidFill>
                  <a:schemeClr val="bg1"/>
                </a:solidFill>
                <a:latin typeface="Myriad Set Pro" panose="02000606030000020004" pitchFamily="2" charset="0"/>
              </a:rPr>
              <a:t>Desk</a:t>
            </a:r>
            <a:endParaRPr lang="cs-CZ" sz="2800" dirty="0">
              <a:solidFill>
                <a:schemeClr val="bg1"/>
              </a:solidFill>
              <a:latin typeface="Myriad Set Pro" panose="020006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5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Základní Segoe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6127</TotalTime>
  <Words>429</Words>
  <Application>Microsoft Office PowerPoint</Application>
  <PresentationFormat>Předvádění na obrazovce (4:3)</PresentationFormat>
  <Paragraphs>153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Myriad Set Pro</vt:lpstr>
      <vt:lpstr>Wingdings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Milan Šorm</dc:creator>
  <cp:lastModifiedBy>Milan Šorm</cp:lastModifiedBy>
  <cp:revision>401</cp:revision>
  <dcterms:created xsi:type="dcterms:W3CDTF">2012-10-21T15:37:06Z</dcterms:created>
  <dcterms:modified xsi:type="dcterms:W3CDTF">2016-05-22T16:02:11Z</dcterms:modified>
</cp:coreProperties>
</file>