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416" r:id="rId4"/>
    <p:sldId id="415" r:id="rId5"/>
    <p:sldId id="417" r:id="rId6"/>
    <p:sldId id="418" r:id="rId7"/>
    <p:sldId id="420" r:id="rId8"/>
    <p:sldId id="439" r:id="rId9"/>
    <p:sldId id="452" r:id="rId10"/>
    <p:sldId id="419" r:id="rId11"/>
    <p:sldId id="385" r:id="rId12"/>
    <p:sldId id="449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5" r:id="rId25"/>
    <p:sldId id="464" r:id="rId26"/>
    <p:sldId id="328" r:id="rId27"/>
    <p:sldId id="329" r:id="rId28"/>
  </p:sldIdLst>
  <p:sldSz cx="9144000" cy="6858000" type="screen4x3"/>
  <p:notesSz cx="6858000" cy="9144000"/>
  <p:embeddedFontLst>
    <p:embeddedFont>
      <p:font typeface="Myriad Set Pro" panose="02000606030000020004" pitchFamily="2" charset="0"/>
      <p:regular r:id="rId29"/>
      <p:bold r:id="rId30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01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4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35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48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332973" y="2228672"/>
            <a:ext cx="64780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133 000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01552" y="5229200"/>
            <a:ext cx="5740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koncových uživatelů našich produktů</a:t>
            </a:r>
          </a:p>
        </p:txBody>
      </p:sp>
    </p:spTree>
    <p:extLst>
      <p:ext uri="{BB962C8B-B14F-4D97-AF65-F5344CB8AC3E}">
        <p14:creationId xmlns:p14="http://schemas.microsoft.com/office/powerpoint/2010/main" val="60040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65407" y="1859340"/>
            <a:ext cx="41821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  <a:t>Univerzitní</a:t>
            </a:r>
            <a:b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</a:br>
            <a: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  <a:t>informační</a:t>
            </a:r>
            <a:b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</a:br>
            <a: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  <a:t>systém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99083"/>
            <a:ext cx="2783646" cy="54598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72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412353" y="980728"/>
            <a:ext cx="6319294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Problematika bezpečnosti při vývoji a provozu IS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Bezpečnostní perimetr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Reálné zkušenosti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Prevence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Operativní reakce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Firemní politika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8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60636" y="980728"/>
            <a:ext cx="882273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A – Obecný vnější nepřítel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Nepřipravený a nespecializovaný nepřítel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„Klasické“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toolkity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skenující slabiny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Pasti na skenery, IDS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honeypot</a:t>
            </a:r>
            <a:endParaRPr lang="cs-CZ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Zablokování IP adresy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Pravidelný průzkum logů 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  <a:sym typeface="Wingdings" panose="05000000000000000000" pitchFamily="2" charset="2"/>
              </a:rPr>
              <a:t>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poučení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22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75044" y="980728"/>
            <a:ext cx="7993920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B – Specializovaný vnější nepřítel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Poučený nepřítel hledající slabiny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Boty,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toolkity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SQL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injection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soc.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inž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.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IDS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honeypot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security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API, osvěta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Zablokování IP adresy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Osvěta na prvním místě, pak poučení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67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0352" y="980728"/>
            <a:ext cx="810330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C – Běžný vnitřní uživatel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Laický uživatel ulehčující si práci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Nečekané vstupy, procesy, oprávnění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Bugsystém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monitoring chování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Záplaty, poučení uživatelů, školení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Předimplementace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opakovací školení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11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7469" y="980728"/>
            <a:ext cx="878907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D – Specializovaný vnitřní uživatel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IT studenti, techničtí nadšenci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SQL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injection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XSS, soc.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inž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., fasády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Honeypot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bugsys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, sec API, nedůvěra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Návrh na disciplinární opatření škole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Osvěta, poučení z forenzní analýzy útoku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0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7469" y="980728"/>
            <a:ext cx="878907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E – Správce IT školy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Rychle jednající správce IT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Zneužití oprávnění, zneužití důvěry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Audit, logy, zálohy, osvěta, naše procesy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Eskalace na management školy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Osvěta, nedůvěra, přitvrzování procesů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8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4137" y="980728"/>
            <a:ext cx="807573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F – Pracovník provozu IS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Nestandardní procesy, často externě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Bezauditní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přístupy, neprocesní úlohy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„Skrývání“ útočníkům, vnitřní audit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Vnitřní/vnější eskalace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Osvěta, nedůvěra, procesy, kontrola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5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02799" y="980728"/>
            <a:ext cx="873841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G – Pracovník vývoje IS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Přístup na úrovni kódu bez dat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Skryté „miny“ po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release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(trojský kůň)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Restringovaná data,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code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review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/</a:t>
            </a:r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signing</a:t>
            </a:r>
            <a:endParaRPr lang="cs-CZ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Vnitřní bezpečnostní tým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Osvěta, dodržování procesů, kontrola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09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neon\common\Shared\__FOTKY__\Lide\Fotky IS4U\APD_4211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908720"/>
            <a:ext cx="4320000" cy="28747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perspectiveHeroicExtremeLef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99592" y="4789328"/>
            <a:ext cx="3586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Myriad Set Pro" panose="02000606030000020004" pitchFamily="2" charset="0"/>
              </a:rPr>
              <a:t>Milan </a:t>
            </a:r>
            <a:r>
              <a:rPr lang="cs-CZ" sz="5400" b="1" dirty="0">
                <a:solidFill>
                  <a:schemeClr val="bg1"/>
                </a:solidFill>
                <a:latin typeface="Myriad Set Pro" panose="02000606030000020004" pitchFamily="2" charset="0"/>
              </a:rPr>
              <a:t>Šorm</a:t>
            </a:r>
          </a:p>
        </p:txBody>
      </p:sp>
      <p:sp>
        <p:nvSpPr>
          <p:cNvPr id="4" name="Obdélník 3"/>
          <p:cNvSpPr/>
          <p:nvPr/>
        </p:nvSpPr>
        <p:spPr>
          <a:xfrm>
            <a:off x="927101" y="5712658"/>
            <a:ext cx="1232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Myriad Set Pro" panose="02000606030000020004" pitchFamily="2" charset="0"/>
              </a:rPr>
              <a:t>IS4U, s.r.o.</a:t>
            </a:r>
          </a:p>
        </p:txBody>
      </p:sp>
    </p:spTree>
    <p:extLst>
      <p:ext uri="{BB962C8B-B14F-4D97-AF65-F5344CB8AC3E}">
        <p14:creationId xmlns:p14="http://schemas.microsoft.com/office/powerpoint/2010/main" val="203955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51709" y="980728"/>
            <a:ext cx="804059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H – Obchodní politika dodavatele/odběratele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Možnost ovlivnit rozsah škod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„Látání“ software, rozpočet bez limitu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Segmentace, audit, procesy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Zásahy z pozice majitele společnosti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Nepopulární obchodní politika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4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8643" y="980728"/>
            <a:ext cx="8206735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I – </a:t>
            </a:r>
            <a:r>
              <a:rPr lang="cs-CZ" sz="24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Vnitrouniverzitní</a:t>
            </a:r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 prostředí obecně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Akademik-laik vs. politik-lobbista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Lobbistické snahy o zneužití informací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Důsledná neutralita společnosti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Zásahy z pozice majitele společnosti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Jediná dlouhodobá eventualita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66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2894" y="980728"/>
            <a:ext cx="735823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Užívané techniky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Autentizace, autorizace, MFA/PKI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Totální audit dat, logování, zálohy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Honeypoty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(IDS, specializované)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Security</a:t>
            </a:r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 API, detekce anomálií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Bezpečnostní audity hesel, osvěta</a:t>
            </a:r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9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33326" y="980728"/>
            <a:ext cx="747736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Myriad Set Pro" panose="02000606030000020004" pitchFamily="2" charset="0"/>
              </a:rPr>
              <a:t>Politika organizace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Implicitně všem nedůvěřujeme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Trváme na našich procesech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Jsme paranoidní i k vlastním lidem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dirty="0">
                <a:solidFill>
                  <a:schemeClr val="bg1"/>
                </a:solidFill>
                <a:latin typeface="Myriad Set Pro" panose="02000606030000020004" pitchFamily="2" charset="0"/>
              </a:rPr>
              <a:t>Držíme vlastní obchodní politiku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yriad Set Pro" panose="02000606030000020004" pitchFamily="2" charset="0"/>
            </a:endParaRPr>
          </a:p>
          <a:p>
            <a:pPr algn="ctr"/>
            <a:r>
              <a:rPr lang="cs-CZ" sz="4000" b="1" dirty="0">
                <a:solidFill>
                  <a:schemeClr val="bg1"/>
                </a:solidFill>
                <a:latin typeface="Myriad Set Pro" panose="02000606030000020004" pitchFamily="2" charset="0"/>
              </a:rPr>
              <a:t>Jsme striktně neutrální</a:t>
            </a:r>
            <a:endParaRPr lang="en-US" sz="4000" b="1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9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38705" y="2228672"/>
            <a:ext cx="206659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16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30500" y="5229200"/>
            <a:ext cx="5083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let s vámi bez fatálního incidentu</a:t>
            </a:r>
          </a:p>
        </p:txBody>
      </p:sp>
    </p:spTree>
    <p:extLst>
      <p:ext uri="{BB962C8B-B14F-4D97-AF65-F5344CB8AC3E}">
        <p14:creationId xmlns:p14="http://schemas.microsoft.com/office/powerpoint/2010/main" val="266691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65407" y="1859340"/>
            <a:ext cx="41821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  <a:t>Univerzitní</a:t>
            </a:r>
            <a:b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</a:br>
            <a: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  <a:t>informační</a:t>
            </a:r>
            <a:b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</a:br>
            <a:r>
              <a:rPr lang="cs-CZ" sz="6600" b="1" dirty="0">
                <a:solidFill>
                  <a:schemeClr val="bg1"/>
                </a:solidFill>
                <a:latin typeface="Myriad Set Pro" panose="02000606030000020004" pitchFamily="2" charset="0"/>
              </a:rPr>
              <a:t>systém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99083"/>
            <a:ext cx="2783646" cy="54598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84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40638" y="3167390"/>
            <a:ext cx="3862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D</a:t>
            </a:r>
            <a:r>
              <a:rPr lang="cs-CZ" sz="28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ěkuji</a:t>
            </a:r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 za Vaši pozornost.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03680" y="5805264"/>
            <a:ext cx="7736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www.is4u.cz                                           events.is4u.cz</a:t>
            </a:r>
          </a:p>
        </p:txBody>
      </p:sp>
    </p:spTree>
    <p:extLst>
      <p:ext uri="{BB962C8B-B14F-4D97-AF65-F5344CB8AC3E}">
        <p14:creationId xmlns:p14="http://schemas.microsoft.com/office/powerpoint/2010/main" val="239729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9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download.is4u.cz/web/logo-mi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45" t="-20001" r="-6586" b="-18404"/>
          <a:stretch/>
        </p:blipFill>
        <p:spPr bwMode="auto">
          <a:xfrm>
            <a:off x="2764254" y="2798109"/>
            <a:ext cx="3615493" cy="1261783"/>
          </a:xfrm>
          <a:prstGeom prst="rect">
            <a:avLst/>
          </a:prstGeom>
          <a:solidFill>
            <a:schemeClr val="bg1"/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3512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2367171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chemeClr val="bg1"/>
                </a:solidFill>
                <a:latin typeface="Myriad Set Pro" panose="02000606030000020004" pitchFamily="2" charset="0"/>
              </a:rPr>
              <a:t>Pomáháme univerzitám</a:t>
            </a:r>
            <a:br>
              <a:rPr lang="cs-CZ" sz="4400" dirty="0">
                <a:solidFill>
                  <a:schemeClr val="bg1"/>
                </a:solidFill>
                <a:latin typeface="Myriad Set Pro" panose="02000606030000020004" pitchFamily="2" charset="0"/>
              </a:rPr>
            </a:br>
            <a:r>
              <a:rPr lang="cs-CZ" sz="4400" dirty="0">
                <a:solidFill>
                  <a:schemeClr val="bg1"/>
                </a:solidFill>
                <a:latin typeface="Myriad Set Pro" panose="02000606030000020004" pitchFamily="2" charset="0"/>
              </a:rPr>
              <a:t>správně využít moderní IT</a:t>
            </a:r>
            <a:br>
              <a:rPr lang="cs-CZ" sz="4400" dirty="0">
                <a:solidFill>
                  <a:schemeClr val="bg1"/>
                </a:solidFill>
                <a:latin typeface="Myriad Set Pro" panose="02000606030000020004" pitchFamily="2" charset="0"/>
              </a:rPr>
            </a:br>
            <a:r>
              <a:rPr lang="cs-CZ" sz="4400" dirty="0">
                <a:solidFill>
                  <a:schemeClr val="bg1"/>
                </a:solidFill>
                <a:latin typeface="Myriad Set Pro" panose="02000606030000020004" pitchFamily="2" charset="0"/>
              </a:rPr>
              <a:t>ke zjednodušení administrativy.</a:t>
            </a:r>
          </a:p>
        </p:txBody>
      </p:sp>
    </p:spTree>
    <p:extLst>
      <p:ext uri="{BB962C8B-B14F-4D97-AF65-F5344CB8AC3E}">
        <p14:creationId xmlns:p14="http://schemas.microsoft.com/office/powerpoint/2010/main" val="14186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40921" y="2228672"/>
            <a:ext cx="226215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30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07823" y="5229200"/>
            <a:ext cx="592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pravidelně vzdělávaných zaměstnanců</a:t>
            </a:r>
          </a:p>
        </p:txBody>
      </p:sp>
    </p:spTree>
    <p:extLst>
      <p:ext uri="{BB962C8B-B14F-4D97-AF65-F5344CB8AC3E}">
        <p14:creationId xmlns:p14="http://schemas.microsoft.com/office/powerpoint/2010/main" val="384941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38705" y="2228672"/>
            <a:ext cx="206659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16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81723" y="5229200"/>
            <a:ext cx="6780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let zkušeností s produkty pro vysoké školství</a:t>
            </a:r>
          </a:p>
        </p:txBody>
      </p:sp>
    </p:spTree>
    <p:extLst>
      <p:ext uri="{BB962C8B-B14F-4D97-AF65-F5344CB8AC3E}">
        <p14:creationId xmlns:p14="http://schemas.microsoft.com/office/powerpoint/2010/main" val="29331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57941" y="2228672"/>
            <a:ext cx="20281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15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29589" y="5229200"/>
            <a:ext cx="7284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univerzit a vysokých škol využívá naše produkty</a:t>
            </a:r>
          </a:p>
        </p:txBody>
      </p:sp>
    </p:spTree>
    <p:extLst>
      <p:ext uri="{BB962C8B-B14F-4D97-AF65-F5344CB8AC3E}">
        <p14:creationId xmlns:p14="http://schemas.microsoft.com/office/powerpoint/2010/main" val="269467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11418" y="2228672"/>
            <a:ext cx="472116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3 000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08381" y="5229200"/>
            <a:ext cx="7527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vyřešených požadavků ročně v nástroji </a:t>
            </a:r>
            <a:r>
              <a:rPr lang="cs-CZ" sz="28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Help</a:t>
            </a:r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Desk</a:t>
            </a:r>
            <a:endParaRPr lang="cs-CZ" sz="28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150504" y="2228672"/>
            <a:ext cx="484299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0" b="1" dirty="0">
                <a:solidFill>
                  <a:schemeClr val="bg1"/>
                </a:solidFill>
                <a:latin typeface="Myriad Set Pro" panose="02000606030000020004" pitchFamily="2" charset="0"/>
              </a:rPr>
              <a:t>6 500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65379" y="5229200"/>
            <a:ext cx="6813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hodin práce na podpoře v nástroji </a:t>
            </a:r>
            <a:r>
              <a:rPr lang="cs-CZ" sz="28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Help</a:t>
            </a:r>
            <a:r>
              <a:rPr lang="cs-CZ" sz="2800" dirty="0">
                <a:solidFill>
                  <a:schemeClr val="bg1"/>
                </a:solidFill>
                <a:latin typeface="Myriad Set Pro" panose="02000606030000020004" pitchFamily="2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Myriad Set Pro" panose="02000606030000020004" pitchFamily="2" charset="0"/>
              </a:rPr>
              <a:t>Desk</a:t>
            </a:r>
            <a:endParaRPr lang="cs-CZ" sz="2800" dirty="0">
              <a:solidFill>
                <a:schemeClr val="bg1"/>
              </a:solidFill>
              <a:latin typeface="Myriad Set Pro" panose="020006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ákladní Segoe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6127</TotalTime>
  <Words>429</Words>
  <Application>Microsoft Office PowerPoint</Application>
  <PresentationFormat>Předvádění na obrazovce (4:3)</PresentationFormat>
  <Paragraphs>153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Myriad Set Pro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Šorm</dc:creator>
  <cp:lastModifiedBy>Milan Šorm</cp:lastModifiedBy>
  <cp:revision>401</cp:revision>
  <dcterms:created xsi:type="dcterms:W3CDTF">2012-10-21T15:37:06Z</dcterms:created>
  <dcterms:modified xsi:type="dcterms:W3CDTF">2016-05-22T16:02:11Z</dcterms:modified>
</cp:coreProperties>
</file>