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4" r:id="rId3"/>
    <p:sldMasterId id="2147483676" r:id="rId4"/>
    <p:sldMasterId id="2147483684" r:id="rId5"/>
  </p:sldMasterIdLst>
  <p:notesMasterIdLst>
    <p:notesMasterId r:id="rId20"/>
  </p:notesMasterIdLst>
  <p:handoutMasterIdLst>
    <p:handoutMasterId r:id="rId21"/>
  </p:handoutMasterIdLst>
  <p:sldIdLst>
    <p:sldId id="261" r:id="rId6"/>
    <p:sldId id="389" r:id="rId7"/>
    <p:sldId id="384" r:id="rId8"/>
    <p:sldId id="385" r:id="rId9"/>
    <p:sldId id="387" r:id="rId10"/>
    <p:sldId id="294" r:id="rId11"/>
    <p:sldId id="293" r:id="rId12"/>
    <p:sldId id="374" r:id="rId13"/>
    <p:sldId id="386" r:id="rId14"/>
    <p:sldId id="388" r:id="rId15"/>
    <p:sldId id="381" r:id="rId16"/>
    <p:sldId id="390" r:id="rId17"/>
    <p:sldId id="379" r:id="rId18"/>
    <p:sldId id="368" r:id="rId19"/>
  </p:sldIdLst>
  <p:sldSz cx="10080625" cy="7561263"/>
  <p:notesSz cx="7099300" cy="10234613"/>
  <p:defaultTextStyle>
    <a:defPPr>
      <a:defRPr lang="cs-CZ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4428">
          <p15:clr>
            <a:srgbClr val="A4A3A4"/>
          </p15:clr>
        </p15:guide>
        <p15:guide id="3" orient="horz" pos="762">
          <p15:clr>
            <a:srgbClr val="A4A3A4"/>
          </p15:clr>
        </p15:guide>
        <p15:guide id="4" pos="3175">
          <p15:clr>
            <a:srgbClr val="A4A3A4"/>
          </p15:clr>
        </p15:guide>
        <p15:guide id="5" pos="180">
          <p15:clr>
            <a:srgbClr val="A4A3A4"/>
          </p15:clr>
        </p15:guide>
        <p15:guide id="6" pos="6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tka Pourová" initials="JP" lastIdx="4" clrIdx="0">
    <p:extLst>
      <p:ext uri="{19B8F6BF-5375-455C-9EA6-DF929625EA0E}">
        <p15:presenceInfo xmlns:p15="http://schemas.microsoft.com/office/powerpoint/2012/main" userId="Jitka Pou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99"/>
    <a:srgbClr val="333333"/>
    <a:srgbClr val="2D40C6"/>
    <a:srgbClr val="002882"/>
    <a:srgbClr val="4C4C4C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9" autoAdjust="0"/>
    <p:restoredTop sz="88147" autoAdjust="0"/>
  </p:normalViewPr>
  <p:slideViewPr>
    <p:cSldViewPr>
      <p:cViewPr varScale="1">
        <p:scale>
          <a:sx n="71" d="100"/>
          <a:sy n="71" d="100"/>
        </p:scale>
        <p:origin x="1762" y="58"/>
      </p:cViewPr>
      <p:guideLst>
        <p:guide orient="horz" pos="2382"/>
        <p:guide orient="horz" pos="4428"/>
        <p:guide orient="horz" pos="762"/>
        <p:guide pos="3175"/>
        <p:guide pos="180"/>
        <p:guide pos="61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7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1984276" y="972288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ctr" anchorCtr="1"/>
          <a:lstStyle>
            <a:lvl1pPr algn="r">
              <a:defRPr sz="1300"/>
            </a:lvl1pPr>
          </a:lstStyle>
          <a:p>
            <a:fld id="{BEF3CE7E-4E3F-4233-B8D2-DD54C9E0FE84}" type="slidenum">
              <a:rPr lang="cs-CZ" sz="1100">
                <a:latin typeface="Arial" pitchFamily="34" charset="0"/>
                <a:cs typeface="Arial" pitchFamily="34" charset="0"/>
              </a:rPr>
              <a:pPr/>
              <a:t>‹#›</a:t>
            </a:fld>
            <a:endParaRPr lang="cs-CZ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087438"/>
            <a:ext cx="5114925" cy="38385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89777" y="5117306"/>
            <a:ext cx="4919747" cy="434971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2011469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ctr" anchorCtr="1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A3618C13-B4EE-4E2B-AD3C-9B488152EA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37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943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03972" indent="0" algn="l" defTabSz="1007943" rtl="0" eaLnBrk="1" latinLnBrk="0" hangingPunct="1">
      <a:buFont typeface="Arial" pitchFamily="34" charset="0"/>
      <a:buNone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07943" algn="l" defTabSz="1007943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11915" algn="l" defTabSz="1007943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15886" algn="l" defTabSz="1007943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519858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1087438"/>
            <a:ext cx="5114925" cy="3838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8C13-B4EE-4E2B-AD3C-9B488152EA8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59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8C13-B4EE-4E2B-AD3C-9B488152EA8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11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Statistiky</a:t>
            </a:r>
            <a:r>
              <a:rPr lang="en-US" dirty="0" smtClean="0"/>
              <a:t> </a:t>
            </a:r>
            <a:r>
              <a:rPr lang="en-US" dirty="0" err="1" smtClean="0"/>
              <a:t>ukraden</a:t>
            </a:r>
            <a:r>
              <a:rPr lang="cs-CZ" dirty="0" err="1" smtClean="0"/>
              <a:t>ých</a:t>
            </a:r>
            <a:r>
              <a:rPr lang="cs-CZ" baseline="0" dirty="0" smtClean="0"/>
              <a:t> dat – čísla – kolik se ztratilo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8C13-B4EE-4E2B-AD3C-9B488152EA8C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68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8C13-B4EE-4E2B-AD3C-9B488152EA8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42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smtClean="0">
              <a:latin typeface="Arial" charset="0"/>
              <a:cs typeface="Arial" charset="0"/>
            </a:endParaRP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buFont typeface="Arial" charset="0"/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23815" indent="-247620" defTabSz="109021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219054" indent="-247620" defTabSz="109021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714293" indent="-247620" defTabSz="109021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209532" indent="-247620" defTabSz="109021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1E0C28-E859-4EAF-9491-9DA373C2E0DA}" type="slidenum">
              <a:rPr lang="cs-CZ" altLang="cs-CZ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84" y="2916536"/>
            <a:ext cx="9526058" cy="22099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20000"/>
              </a:lnSpc>
              <a:defRPr sz="5400" b="1">
                <a:solidFill>
                  <a:srgbClr val="7B7B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7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6453188" y="7223125"/>
            <a:ext cx="3192462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Copyright © 2016 Unicorn Systems a.s.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29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813" y="1996053"/>
            <a:ext cx="9524999" cy="20726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 b="1">
                <a:solidFill>
                  <a:srgbClr val="7B7B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05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288000">
              <a:buClr>
                <a:srgbClr val="BE1428"/>
              </a:buClr>
              <a:buSzPct val="70000"/>
              <a:buFont typeface="Wingdings" pitchFamily="2" charset="2"/>
              <a:buChar char="n"/>
              <a:defRPr lang="cs-CZ" sz="2400" kern="1200" dirty="0" smtClean="0">
                <a:solidFill>
                  <a:srgbClr val="4C4C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  <a:p>
            <a:pPr lvl="5"/>
            <a:r>
              <a:rPr lang="cs-CZ" dirty="0" smtClean="0"/>
              <a:t>Šestá úroveň</a:t>
            </a:r>
            <a:endParaRPr lang="en-US" dirty="0" smtClean="0"/>
          </a:p>
          <a:p>
            <a:pPr lvl="6"/>
            <a:r>
              <a:rPr lang="cs-CZ" dirty="0" smtClean="0"/>
              <a:t>Sedmá úroveň</a:t>
            </a:r>
            <a:endParaRPr lang="en-US" dirty="0" smtClean="0"/>
          </a:p>
          <a:p>
            <a:pPr lvl="7"/>
            <a:r>
              <a:rPr lang="cs-CZ" dirty="0" smtClean="0"/>
              <a:t>Osmá úroveň</a:t>
            </a:r>
            <a:endParaRPr lang="en-US" dirty="0" smtClean="0"/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3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7200" y="1195200"/>
            <a:ext cx="4670558" cy="5819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2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195200"/>
            <a:ext cx="4686432" cy="5819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2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1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50" y="1195200"/>
            <a:ext cx="4672309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50" y="1915042"/>
            <a:ext cx="4672309" cy="51144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195200"/>
            <a:ext cx="46899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1915042"/>
            <a:ext cx="4689931" cy="51144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66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13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80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2884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1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453188" y="7223887"/>
            <a:ext cx="3192197" cy="40256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2016 Unicorn Systems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08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1008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6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1008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10080000" cy="7560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813" y="288172"/>
            <a:ext cx="9524999" cy="756155"/>
          </a:xfrm>
          <a:prstGeom prst="rect">
            <a:avLst/>
          </a:prstGeom>
        </p:spPr>
        <p:txBody>
          <a:bodyPr vert="horz" lIns="100794" tIns="50397" rIns="100794" bIns="50397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813" y="1195827"/>
            <a:ext cx="9524999" cy="5825164"/>
          </a:xfrm>
          <a:prstGeom prst="rect">
            <a:avLst/>
          </a:prstGeom>
        </p:spPr>
        <p:txBody>
          <a:bodyPr vert="horz" lIns="100794" tIns="50397" rIns="100794" bIns="50397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  <a:p>
            <a:pPr lvl="5"/>
            <a:r>
              <a:rPr lang="cs-CZ" dirty="0" smtClean="0"/>
              <a:t>Šestá úroveň</a:t>
            </a:r>
            <a:endParaRPr lang="en-US" dirty="0" smtClean="0"/>
          </a:p>
          <a:p>
            <a:pPr lvl="6"/>
            <a:r>
              <a:rPr lang="cs-CZ" dirty="0" smtClean="0"/>
              <a:t>Sedmá úroveň</a:t>
            </a:r>
            <a:endParaRPr lang="en-US" dirty="0" smtClean="0"/>
          </a:p>
          <a:p>
            <a:pPr lvl="7"/>
            <a:r>
              <a:rPr lang="cs-CZ" dirty="0" smtClean="0"/>
              <a:t>Osmá úroveň</a:t>
            </a:r>
            <a:endParaRPr lang="en-US" dirty="0" smtClean="0"/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52377" y="7221751"/>
            <a:ext cx="3192197" cy="40256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2016 Unicorn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76816" y="7217763"/>
            <a:ext cx="464678" cy="40256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A6A0D-4A37-486A-B1E4-7797A7C886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01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943" rtl="0" eaLnBrk="1" latinLnBrk="0" hangingPunct="1">
        <a:spcBef>
          <a:spcPct val="0"/>
        </a:spcBef>
        <a:buNone/>
        <a:defRPr sz="4000" b="1" kern="1200">
          <a:solidFill>
            <a:srgbClr val="0F3D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288000" algn="l" defTabSz="1007943" rtl="0" eaLnBrk="1" latinLnBrk="0" hangingPunct="1">
        <a:spcBef>
          <a:spcPct val="20000"/>
        </a:spcBef>
        <a:buClr>
          <a:srgbClr val="BE1428"/>
        </a:buClr>
        <a:buSzPct val="70000"/>
        <a:buFont typeface="Wingdings" pitchFamily="2" charset="2"/>
        <a:buChar char=""/>
        <a:defRPr lang="cs-CZ" sz="2400" kern="1200" dirty="0" smtClean="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1pPr>
      <a:lvl2pPr marL="864000" indent="-252000" algn="l" defTabSz="1007943" rtl="0" eaLnBrk="1" latinLnBrk="0" hangingPunct="1">
        <a:spcBef>
          <a:spcPct val="20000"/>
        </a:spcBef>
        <a:buClr>
          <a:srgbClr val="002882"/>
        </a:buClr>
        <a:buSzPct val="65000"/>
        <a:buFont typeface="Wingdings" pitchFamily="2" charset="2"/>
        <a:buChar char="n"/>
        <a:defRPr sz="20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2pPr>
      <a:lvl3pPr marL="1332000" indent="-216000" algn="l" defTabSz="1007943" rtl="0" eaLnBrk="1" latinLnBrk="0" hangingPunct="1">
        <a:spcBef>
          <a:spcPct val="20000"/>
        </a:spcBef>
        <a:buClr>
          <a:srgbClr val="878788"/>
        </a:buClr>
        <a:buSzPct val="100000"/>
        <a:buFont typeface="Wingdings" pitchFamily="2" charset="2"/>
        <a:buChar char="§"/>
        <a:defRPr sz="18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3pPr>
      <a:lvl4pPr marL="1728000" indent="-144000" algn="l" defTabSz="1007943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sz="16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4pPr>
      <a:lvl5pPr marL="2160000" indent="-144000" algn="l" defTabSz="1007943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sz="14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5pPr>
      <a:lvl6pPr marL="2556000" indent="-144000" algn="l" defTabSz="1007943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sz="14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6pPr>
      <a:lvl7pPr marL="2952000" indent="-144000" algn="l" defTabSz="1007943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sz="14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7pPr>
      <a:lvl8pPr marL="3384000" indent="-144000" algn="l" defTabSz="1007943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sz="14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8pPr>
      <a:lvl9pPr marL="3816000" indent="-144000" algn="l" defTabSz="1007943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sz="1400" kern="1200">
          <a:solidFill>
            <a:srgbClr val="4C4C4C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10080000" cy="7560000"/>
          </a:xfrm>
          <a:prstGeom prst="rect">
            <a:avLst/>
          </a:prstGeom>
        </p:spPr>
      </p:pic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52377" y="7221751"/>
            <a:ext cx="3192197" cy="40256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2016 Unicorn Systems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96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51600" y="7221538"/>
            <a:ext cx="3192463" cy="403225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mtClean="0">
                <a:ea typeface="MS PGothic" pitchFamily="34" charset="-128"/>
              </a:rPr>
              <a:t>Copyright © 2016 Unicorn Systems a.s.</a:t>
            </a:r>
            <a:endParaRPr lang="cs-CZ" altLang="cs-CZ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01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V_kres_Microsoft_Visia1.vsd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V_kres_Microsoft_Visia2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79738" y="2772519"/>
            <a:ext cx="9526058" cy="2209992"/>
          </a:xfrm>
        </p:spPr>
        <p:txBody>
          <a:bodyPr/>
          <a:lstStyle/>
          <a:p>
            <a:r>
              <a:rPr lang="cs-CZ" dirty="0" smtClean="0"/>
              <a:t>Řízení informační bezpečnosti v prostředí vysokých škol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061754" y="6606095"/>
            <a:ext cx="1744043" cy="53266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F3D99"/>
                </a:solidFill>
                <a:latin typeface="Arial" pitchFamily="34" charset="0"/>
                <a:cs typeface="Arial" pitchFamily="34" charset="0"/>
              </a:rPr>
              <a:t>Libor </a:t>
            </a:r>
            <a:r>
              <a:rPr lang="cs-CZ" sz="2800" dirty="0" smtClean="0">
                <a:solidFill>
                  <a:srgbClr val="0F3D99"/>
                </a:solidFill>
                <a:latin typeface="Arial" pitchFamily="34" charset="0"/>
                <a:cs typeface="Arial" pitchFamily="34" charset="0"/>
              </a:rPr>
              <a:t>Šup</a:t>
            </a:r>
            <a:endParaRPr lang="cs-CZ" sz="2800" dirty="0">
              <a:solidFill>
                <a:srgbClr val="0F3D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80672" y="6202749"/>
            <a:ext cx="1525124" cy="40955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r"/>
            <a:r>
              <a:rPr lang="cs-CZ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5. 2016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LogoQuality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47760" y="5461200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5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vysokých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7200" y="1195200"/>
            <a:ext cx="9371624" cy="5819775"/>
          </a:xfrm>
        </p:spPr>
        <p:txBody>
          <a:bodyPr/>
          <a:lstStyle/>
          <a:p>
            <a:r>
              <a:rPr lang="cs-CZ" dirty="0" smtClean="0"/>
              <a:t>Rozdělení akademické obce vs. provoz</a:t>
            </a:r>
          </a:p>
          <a:p>
            <a:r>
              <a:rPr lang="cs-CZ" dirty="0" smtClean="0"/>
              <a:t>Různorodé skupiny uživatelů</a:t>
            </a:r>
          </a:p>
          <a:p>
            <a:r>
              <a:rPr lang="cs-CZ" dirty="0" smtClean="0"/>
              <a:t>Otevřenost akademického prostředí</a:t>
            </a:r>
          </a:p>
          <a:p>
            <a:r>
              <a:rPr lang="cs-CZ" dirty="0" smtClean="0"/>
              <a:t>Akademická půda a svobody</a:t>
            </a:r>
          </a:p>
          <a:p>
            <a:r>
              <a:rPr lang="cs-CZ" dirty="0" smtClean="0"/>
              <a:t>Omezené financování a různé druhy financování</a:t>
            </a:r>
          </a:p>
          <a:p>
            <a:r>
              <a:rPr lang="cs-CZ" dirty="0" smtClean="0"/>
              <a:t>Výchova odborníků a jejich kariéra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2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9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Obrázok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15574" y="1030556"/>
            <a:ext cx="9925920" cy="61832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Unicorn Systems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2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Děkuji </a:t>
            </a:r>
            <a:r>
              <a:rPr lang="cs-CZ" sz="4800" dirty="0"/>
              <a:t>za pozornost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4294967295"/>
          </p:nvPr>
        </p:nvSpPr>
        <p:spPr>
          <a:xfrm>
            <a:off x="0" y="1195388"/>
            <a:ext cx="9525000" cy="582612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marL="7200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6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7200" y="1195200"/>
            <a:ext cx="9371624" cy="5819775"/>
          </a:xfrm>
        </p:spPr>
        <p:txBody>
          <a:bodyPr/>
          <a:lstStyle/>
          <a:p>
            <a:r>
              <a:rPr lang="cs-CZ" dirty="0" smtClean="0"/>
              <a:t>Proč řešit bezpečnost</a:t>
            </a:r>
          </a:p>
          <a:p>
            <a:r>
              <a:rPr lang="cs-CZ" dirty="0" smtClean="0"/>
              <a:t>Jak bezpečnost řešit</a:t>
            </a:r>
          </a:p>
          <a:p>
            <a:r>
              <a:rPr lang="cs-CZ" dirty="0" smtClean="0"/>
              <a:t>Motivace pro útok</a:t>
            </a:r>
          </a:p>
          <a:p>
            <a:r>
              <a:rPr lang="cs-CZ" dirty="0" smtClean="0"/>
              <a:t>ISO 27000</a:t>
            </a:r>
          </a:p>
          <a:p>
            <a:r>
              <a:rPr lang="cs-CZ" dirty="0" smtClean="0"/>
              <a:t>Jít na to s rozumem</a:t>
            </a:r>
          </a:p>
          <a:p>
            <a:r>
              <a:rPr lang="cs-CZ" dirty="0" smtClean="0"/>
              <a:t>Specifika vysokých škol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78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r>
              <a:rPr lang="cs-CZ" dirty="0" smtClean="0"/>
              <a:t>č řešit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7200" y="1195200"/>
            <a:ext cx="9371624" cy="5819775"/>
          </a:xfrm>
        </p:spPr>
        <p:txBody>
          <a:bodyPr/>
          <a:lstStyle/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5378"/>
              </p:ext>
            </p:extLst>
          </p:nvPr>
        </p:nvGraphicFramePr>
        <p:xfrm>
          <a:off x="2406728" y="1252998"/>
          <a:ext cx="5112568" cy="559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2247807" imgH="2461399" progId="Visio.Drawing.15">
                  <p:embed/>
                </p:oleObj>
              </mc:Choice>
              <mc:Fallback>
                <p:oleObj name="Visio" r:id="rId4" imgW="2247807" imgH="246139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6728" y="1252998"/>
                        <a:ext cx="5112568" cy="559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53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řešit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7200" y="1195200"/>
            <a:ext cx="9299616" cy="5819775"/>
          </a:xfrm>
        </p:spPr>
        <p:txBody>
          <a:bodyPr/>
          <a:lstStyle/>
          <a:p>
            <a:r>
              <a:rPr lang="cs-CZ" dirty="0" smtClean="0"/>
              <a:t>Musíme vědět</a:t>
            </a:r>
          </a:p>
          <a:p>
            <a:pPr lvl="1"/>
            <a:r>
              <a:rPr lang="cs-CZ" dirty="0" smtClean="0"/>
              <a:t>Co chránit</a:t>
            </a:r>
          </a:p>
          <a:p>
            <a:pPr lvl="1"/>
            <a:r>
              <a:rPr lang="cs-CZ" dirty="0" smtClean="0"/>
              <a:t>Proti čemu chránit</a:t>
            </a:r>
          </a:p>
          <a:p>
            <a:pPr lvl="1"/>
            <a:r>
              <a:rPr lang="cs-CZ" dirty="0" smtClean="0"/>
              <a:t>Jak chránit</a:t>
            </a:r>
          </a:p>
          <a:p>
            <a:r>
              <a:rPr lang="cs-CZ" dirty="0" smtClean="0"/>
              <a:t>Je nutné </a:t>
            </a:r>
            <a:r>
              <a:rPr lang="cs-CZ" b="1" dirty="0" smtClean="0"/>
              <a:t>systematicky</a:t>
            </a:r>
            <a:r>
              <a:rPr lang="cs-CZ" dirty="0" smtClean="0"/>
              <a:t> bezpečnost IT </a:t>
            </a:r>
            <a:r>
              <a:rPr lang="cs-CZ" dirty="0" smtClean="0">
                <a:solidFill>
                  <a:schemeClr val="tx1"/>
                </a:solidFill>
              </a:rPr>
              <a:t>řídit, </a:t>
            </a:r>
            <a:r>
              <a:rPr lang="cs-CZ" dirty="0" smtClean="0"/>
              <a:t>a aktivně tak předcházet incidentům</a:t>
            </a:r>
            <a:endParaRPr lang="en-US" dirty="0" smtClean="0"/>
          </a:p>
          <a:p>
            <a:r>
              <a:rPr lang="cs-CZ" dirty="0" smtClean="0"/>
              <a:t>Nejedná se o jednorázovou záležitost, ale o kontinuální proces</a:t>
            </a:r>
          </a:p>
          <a:p>
            <a:r>
              <a:rPr lang="cs-CZ" dirty="0" smtClean="0"/>
              <a:t>Pokud už se něco stane, měli bychom být nachystaní (plány kontinuity)</a:t>
            </a:r>
            <a:endParaRPr lang="cs-CZ" dirty="0"/>
          </a:p>
          <a:p>
            <a:r>
              <a:rPr lang="cs-CZ" dirty="0" smtClean="0"/>
              <a:t>Není otázkou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/>
              <a:t>zda se něco stane, ale kdy se to stane</a:t>
            </a:r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65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počtu incidentů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" y="1332359"/>
            <a:ext cx="925302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51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pro útok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cs-CZ" dirty="0" smtClean="0"/>
              <a:t> Přímý finanční zisk útočníka </a:t>
            </a:r>
          </a:p>
          <a:p>
            <a:pPr marL="0" lvl="0" indent="0"/>
            <a:r>
              <a:rPr lang="cs-CZ" dirty="0" smtClean="0"/>
              <a:t> Data (krádež, změna)</a:t>
            </a:r>
            <a:endParaRPr lang="cs-CZ" dirty="0"/>
          </a:p>
          <a:p>
            <a:pPr lvl="1"/>
            <a:r>
              <a:rPr lang="cs-CZ" sz="2200" dirty="0"/>
              <a:t>Přístupové údaje</a:t>
            </a:r>
          </a:p>
          <a:p>
            <a:pPr lvl="1"/>
            <a:r>
              <a:rPr lang="cs-CZ" sz="2200" dirty="0" smtClean="0"/>
              <a:t>Osobní údaje</a:t>
            </a:r>
            <a:endParaRPr lang="cs-CZ" sz="2200" dirty="0"/>
          </a:p>
          <a:p>
            <a:pPr marL="0" lvl="0" indent="0"/>
            <a:r>
              <a:rPr lang="cs-CZ" dirty="0" smtClean="0"/>
              <a:t> Služby</a:t>
            </a:r>
            <a:endParaRPr lang="cs-CZ" dirty="0"/>
          </a:p>
          <a:p>
            <a:pPr lvl="1"/>
            <a:r>
              <a:rPr lang="cs-CZ" sz="2200" dirty="0"/>
              <a:t>Mail </a:t>
            </a:r>
            <a:r>
              <a:rPr lang="cs-CZ" sz="2200" dirty="0" smtClean="0"/>
              <a:t>server − </a:t>
            </a:r>
            <a:r>
              <a:rPr lang="cs-CZ" sz="2000" dirty="0" smtClean="0"/>
              <a:t>Rozesílání </a:t>
            </a:r>
            <a:r>
              <a:rPr lang="cs-CZ" sz="2000" dirty="0"/>
              <a:t>spamu</a:t>
            </a:r>
          </a:p>
          <a:p>
            <a:pPr lvl="1"/>
            <a:r>
              <a:rPr lang="cs-CZ" sz="2200" dirty="0"/>
              <a:t>Modifikace webových stránek</a:t>
            </a:r>
          </a:p>
          <a:p>
            <a:pPr lvl="2"/>
            <a:r>
              <a:rPr lang="cs-CZ" sz="2000" dirty="0"/>
              <a:t>Změny </a:t>
            </a:r>
            <a:r>
              <a:rPr lang="cs-CZ" sz="2000" dirty="0" smtClean="0"/>
              <a:t>obsahu</a:t>
            </a:r>
            <a:endParaRPr lang="cs-CZ" sz="2000" dirty="0"/>
          </a:p>
          <a:p>
            <a:pPr lvl="2"/>
            <a:r>
              <a:rPr lang="cs-CZ" sz="2000" dirty="0"/>
              <a:t>Přesměrování zákazníků na podvodné stránky</a:t>
            </a:r>
          </a:p>
          <a:p>
            <a:pPr lvl="1"/>
            <a:r>
              <a:rPr lang="cs-CZ" sz="2200" dirty="0" smtClean="0"/>
              <a:t>Zombie </a:t>
            </a:r>
            <a:r>
              <a:rPr lang="cs-CZ" sz="2200" dirty="0"/>
              <a:t>PC</a:t>
            </a:r>
          </a:p>
          <a:p>
            <a:pPr lvl="0"/>
            <a:r>
              <a:rPr lang="cs-CZ" dirty="0" smtClean="0"/>
              <a:t>Způsobení škody (materiální, finanční, dobré jméno)</a:t>
            </a:r>
          </a:p>
          <a:p>
            <a:pPr lvl="0"/>
            <a:r>
              <a:rPr lang="cs-CZ" dirty="0" smtClean="0"/>
              <a:t>Zábava, </a:t>
            </a:r>
            <a:r>
              <a:rPr lang="cs-CZ" dirty="0" err="1" smtClean="0"/>
              <a:t>hacktivismus</a:t>
            </a:r>
            <a:r>
              <a:rPr lang="en-US" dirty="0" smtClean="0"/>
              <a:t>, </a:t>
            </a:r>
            <a:r>
              <a:rPr lang="cs-CZ" dirty="0" smtClean="0"/>
              <a:t>státní zájem</a:t>
            </a:r>
            <a:r>
              <a:rPr lang="en-US" dirty="0" smtClean="0"/>
              <a:t>, </a:t>
            </a:r>
            <a:r>
              <a:rPr lang="en-US" dirty="0" err="1" smtClean="0"/>
              <a:t>kybernetick</a:t>
            </a:r>
            <a:r>
              <a:rPr lang="cs-CZ" dirty="0" smtClean="0"/>
              <a:t>á válka</a:t>
            </a:r>
            <a:endParaRPr lang="cs-CZ" dirty="0"/>
          </a:p>
          <a:p>
            <a:pPr marL="72000" indent="0">
              <a:buNone/>
            </a:pP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056536" y="684287"/>
            <a:ext cx="2555054" cy="4523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 27000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53031"/>
              </p:ext>
            </p:extLst>
          </p:nvPr>
        </p:nvGraphicFramePr>
        <p:xfrm>
          <a:off x="935856" y="972319"/>
          <a:ext cx="8352928" cy="564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3619282" imgH="2445937" progId="Visio.Drawing.15">
                  <p:embed/>
                </p:oleObj>
              </mc:Choice>
              <mc:Fallback>
                <p:oleObj name="Visio" r:id="rId3" imgW="3619282" imgH="244593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856" y="972319"/>
                        <a:ext cx="8352928" cy="5645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2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4331664" y="3996655"/>
            <a:ext cx="5677200" cy="28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Jít na to s rozumem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452377" y="7253835"/>
            <a:ext cx="3192197" cy="402567"/>
          </a:xfrm>
        </p:spPr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Míru ochrany určit dle ceny aktiva</a:t>
            </a:r>
          </a:p>
          <a:p>
            <a:pPr lvl="1"/>
            <a:r>
              <a:rPr lang="cs-CZ" sz="2200" dirty="0"/>
              <a:t>Platit jen za nezbytné</a:t>
            </a:r>
          </a:p>
          <a:p>
            <a:pPr lvl="0"/>
            <a:r>
              <a:rPr lang="cs-CZ" dirty="0"/>
              <a:t>Zabývat se relevantními hrozbami</a:t>
            </a:r>
          </a:p>
          <a:p>
            <a:pPr lvl="1"/>
            <a:r>
              <a:rPr lang="cs-CZ" sz="2200" dirty="0" smtClean="0"/>
              <a:t>Rizika minimalizovat, malá rizika akceptovat, přenést zodpovědnost (pojištění)</a:t>
            </a:r>
            <a:endParaRPr lang="cs-CZ" sz="2200" dirty="0"/>
          </a:p>
          <a:p>
            <a:pPr lvl="0"/>
            <a:r>
              <a:rPr lang="cs-CZ" dirty="0"/>
              <a:t>Najít nejslabší článek</a:t>
            </a:r>
          </a:p>
          <a:p>
            <a:pPr lvl="1"/>
            <a:r>
              <a:rPr lang="cs-CZ" sz="2200" dirty="0"/>
              <a:t>Najít zranitelnosti</a:t>
            </a:r>
          </a:p>
          <a:p>
            <a:pPr lvl="1"/>
            <a:r>
              <a:rPr lang="cs-CZ" sz="2200" dirty="0"/>
              <a:t>Ohodnotit míru rizika</a:t>
            </a:r>
          </a:p>
          <a:p>
            <a:pPr lvl="1"/>
            <a:r>
              <a:rPr lang="cs-CZ" sz="2200" dirty="0"/>
              <a:t>Stanovit si strategii nápravy</a:t>
            </a:r>
          </a:p>
          <a:p>
            <a:pPr lvl="0"/>
            <a:endParaRPr lang="cs-CZ" dirty="0" smtClean="0"/>
          </a:p>
          <a:p>
            <a:pPr marL="7200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2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</a:t>
            </a:r>
            <a:r>
              <a:rPr lang="cs-CZ" dirty="0" smtClean="0"/>
              <a:t>(</a:t>
            </a:r>
            <a:r>
              <a:rPr lang="cs-CZ" dirty="0" err="1" smtClean="0"/>
              <a:t>Every</a:t>
            </a:r>
            <a:r>
              <a:rPr lang="cs-CZ" dirty="0" smtClean="0"/>
              <a:t>)</a:t>
            </a:r>
            <a:r>
              <a:rPr lang="en-US" dirty="0" smtClean="0"/>
              <a:t>Things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2016 </a:t>
            </a:r>
            <a:r>
              <a:rPr lang="cs-CZ" dirty="0" err="1" smtClean="0"/>
              <a:t>Unicorn</a:t>
            </a:r>
            <a:r>
              <a:rPr lang="cs-CZ" dirty="0" smtClean="0"/>
              <a:t> Systems a.s.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A0D-4A37-486A-B1E4-7797A7C8866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23" y="1238502"/>
            <a:ext cx="7704655" cy="57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169518"/>
      </p:ext>
    </p:extLst>
  </p:cSld>
  <p:clrMapOvr>
    <a:masterClrMapping/>
  </p:clrMapOvr>
</p:sld>
</file>

<file path=ppt/theme/theme1.xml><?xml version="1.0" encoding="utf-8"?>
<a:theme xmlns:a="http://schemas.openxmlformats.org/drawingml/2006/main" name="Unicorn Systems - Úvod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corn Systems - Kapitol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icorn Systems - 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nicorn Systems - Kone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Unicorn Systems - Kone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USY_Prezentace_MS PowerPoint_003_CZ.potx</Template>
  <TotalTime>2360</TotalTime>
  <Words>337</Words>
  <Application>Microsoft Office PowerPoint</Application>
  <PresentationFormat>Vlastní</PresentationFormat>
  <Paragraphs>81</Paragraphs>
  <Slides>14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Wingdings</vt:lpstr>
      <vt:lpstr>Unicorn Systems - Úvodní</vt:lpstr>
      <vt:lpstr>Unicorn Systems - Kapitola</vt:lpstr>
      <vt:lpstr>Unicorn Systems - Výchozí</vt:lpstr>
      <vt:lpstr>Unicorn Systems - Konec</vt:lpstr>
      <vt:lpstr>1_Unicorn Systems - Konec</vt:lpstr>
      <vt:lpstr>Výkres Microsoft Visia</vt:lpstr>
      <vt:lpstr>Řízení informační bezpečnosti v prostředí vysokých škol</vt:lpstr>
      <vt:lpstr>Agenda</vt:lpstr>
      <vt:lpstr>Proč řešit bezpečnost</vt:lpstr>
      <vt:lpstr>Jak řešit bezpečnost</vt:lpstr>
      <vt:lpstr>Vývoj počtu incidentů</vt:lpstr>
      <vt:lpstr>Motivace pro útok</vt:lpstr>
      <vt:lpstr>ISO 27000</vt:lpstr>
      <vt:lpstr>Jít na to s rozumem</vt:lpstr>
      <vt:lpstr>Internet of (Every)Things</vt:lpstr>
      <vt:lpstr>Specifika vysokých škol</vt:lpstr>
      <vt:lpstr>Dotazy</vt:lpstr>
      <vt:lpstr>Kontakty</vt:lpstr>
      <vt:lpstr> Děkuji za pozornost</vt:lpstr>
      <vt:lpstr>Prezentace aplikace PowerPoint</vt:lpstr>
    </vt:vector>
  </TitlesOfParts>
  <Company>Unicorn Systems</Company>
  <LinksUpToDate>false</LinksUpToDate>
  <SharedDoc>false</SharedDoc>
  <HyperlinkBase>http://www.unicornsystems.eu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Unicorn Systems - Šablona prezentace</dc:title>
  <dc:creator>VGD130067</dc:creator>
  <cp:lastModifiedBy>Lenka Šťavová</cp:lastModifiedBy>
  <cp:revision>118</cp:revision>
  <cp:lastPrinted>2015-03-16T11:56:43Z</cp:lastPrinted>
  <dcterms:created xsi:type="dcterms:W3CDTF">2011-02-17T13:22:46Z</dcterms:created>
  <dcterms:modified xsi:type="dcterms:W3CDTF">2016-05-20T10:48:45Z</dcterms:modified>
</cp:coreProperties>
</file>