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EAAA0-3A4D-4616-98BB-769A58D8E85C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D5289-0091-40ED-80AE-82E4E739B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D5289-0091-40ED-80AE-82E4E739BD0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70D86-1BDB-4A83-BEF6-BEC0D5521576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D24BA-8912-4F47-86A5-0D2E5201FD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lis.rlp.cz/predpisy/predpisy/index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idnes.cz/foto.aspx?r=vojenstvi&amp;c=A151222_095515_vojenstvi_erp&amp;foto=PKA3e5a5e_WAS97_USA_DRONES_1007_11.JPG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technet.idnes.cz/foto.aspx?r=vojenstvi&amp;c=A151222_095515_vojenstvi_erp&amp;foto=V100323_142749_tv-svet-techniky_zk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Autofit/>
          </a:bodyPr>
          <a:lstStyle/>
          <a:p>
            <a:r>
              <a:rPr lang="cs-CZ" sz="8000" b="1" dirty="0" err="1">
                <a:solidFill>
                  <a:srgbClr val="FF0000"/>
                </a:solidFill>
              </a:rPr>
              <a:t>Drony</a:t>
            </a:r>
            <a:r>
              <a:rPr lang="cs-CZ" sz="8000" b="1" dirty="0">
                <a:solidFill>
                  <a:srgbClr val="FF0000"/>
                </a:solidFill>
              </a:rPr>
              <a:t>:</a:t>
            </a:r>
            <a:r>
              <a:rPr lang="cs-CZ" sz="4800" b="1" dirty="0">
                <a:solidFill>
                  <a:srgbClr val="FF0000"/>
                </a:solidFill>
              </a:rPr>
              <a:t>  </a:t>
            </a:r>
            <a:r>
              <a:rPr lang="cs-CZ" sz="4800" b="1" dirty="0" smtClean="0">
                <a:solidFill>
                  <a:srgbClr val="FF0000"/>
                </a:solidFill>
              </a:rPr>
              <a:t/>
            </a:r>
            <a:br>
              <a:rPr lang="cs-CZ" sz="4800" b="1" dirty="0" smtClean="0">
                <a:solidFill>
                  <a:srgbClr val="FF0000"/>
                </a:solidFill>
              </a:rPr>
            </a:br>
            <a:r>
              <a:rPr lang="cs-CZ" sz="4800" b="1" dirty="0" smtClean="0">
                <a:solidFill>
                  <a:srgbClr val="FF0000"/>
                </a:solidFill>
              </a:rPr>
              <a:t>pomocník</a:t>
            </a:r>
            <a:r>
              <a:rPr lang="cs-CZ" sz="4800" b="1" dirty="0">
                <a:solidFill>
                  <a:srgbClr val="FF0000"/>
                </a:solidFill>
              </a:rPr>
              <a:t>, hračka, </a:t>
            </a:r>
            <a:r>
              <a:rPr lang="cs-CZ" sz="4800" b="1" dirty="0" smtClean="0">
                <a:solidFill>
                  <a:srgbClr val="FF0000"/>
                </a:solidFill>
              </a:rPr>
              <a:t>                   či </a:t>
            </a:r>
            <a:r>
              <a:rPr lang="cs-CZ" sz="4800" b="1" dirty="0">
                <a:solidFill>
                  <a:srgbClr val="FF0000"/>
                </a:solidFill>
              </a:rPr>
              <a:t>nebezpečí? </a:t>
            </a:r>
            <a:r>
              <a:rPr lang="cs-CZ" sz="4800" dirty="0">
                <a:solidFill>
                  <a:schemeClr val="accent1"/>
                </a:solidFill>
              </a:rPr>
              <a:t/>
            </a:r>
            <a:br>
              <a:rPr lang="cs-CZ" sz="4800" dirty="0">
                <a:solidFill>
                  <a:schemeClr val="accent1"/>
                </a:solidFill>
              </a:rPr>
            </a:br>
            <a:endParaRPr lang="cs-CZ" sz="4800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93610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Ivan Vrana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EUNIS-CZ  Špindlerův Mlýn 2016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Použití</a:t>
            </a:r>
            <a:r>
              <a:rPr lang="cs-CZ" b="1" dirty="0" smtClean="0"/>
              <a:t>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nedostupných míst (komíny, věže,…)</a:t>
            </a:r>
          </a:p>
          <a:p>
            <a:r>
              <a:rPr lang="cs-CZ" dirty="0" smtClean="0"/>
              <a:t>filmování, </a:t>
            </a:r>
          </a:p>
          <a:p>
            <a:r>
              <a:rPr lang="cs-CZ" dirty="0" smtClean="0"/>
              <a:t>rekreace a zábava, sport, </a:t>
            </a:r>
          </a:p>
          <a:p>
            <a:r>
              <a:rPr lang="cs-CZ" dirty="0" smtClean="0"/>
              <a:t>…. </a:t>
            </a:r>
          </a:p>
          <a:p>
            <a:r>
              <a:rPr lang="cs-CZ" dirty="0" smtClean="0"/>
              <a:t>velikosti a ceny </a:t>
            </a:r>
            <a:r>
              <a:rPr lang="cs-CZ" dirty="0" err="1" smtClean="0"/>
              <a:t>dronů</a:t>
            </a:r>
            <a:r>
              <a:rPr lang="cs-CZ" dirty="0" smtClean="0"/>
              <a:t>,</a:t>
            </a:r>
          </a:p>
          <a:p>
            <a:r>
              <a:rPr lang="cs-CZ" dirty="0" smtClean="0"/>
              <a:t>porovnání </a:t>
            </a:r>
            <a:r>
              <a:rPr lang="cs-CZ" dirty="0" err="1" smtClean="0"/>
              <a:t>Phantom</a:t>
            </a:r>
            <a:r>
              <a:rPr lang="cs-CZ" dirty="0" smtClean="0"/>
              <a:t> 3 a </a:t>
            </a:r>
            <a:r>
              <a:rPr lang="cs-CZ" dirty="0" err="1" smtClean="0"/>
              <a:t>Pico</a:t>
            </a:r>
            <a:r>
              <a:rPr lang="cs-CZ" dirty="0" smtClean="0"/>
              <a:t> </a:t>
            </a:r>
            <a:r>
              <a:rPr lang="cs-CZ" dirty="0" err="1" smtClean="0"/>
              <a:t>Blade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Řízení </a:t>
            </a:r>
            <a:r>
              <a:rPr lang="cs-CZ" b="1" dirty="0" err="1" smtClean="0">
                <a:solidFill>
                  <a:srgbClr val="FF0000"/>
                </a:solidFill>
              </a:rPr>
              <a:t>dronu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duplexní komunikace s pozemní jednotkou (zpravidla 2,4 </a:t>
            </a:r>
            <a:r>
              <a:rPr lang="cs-CZ" dirty="0" err="1" smtClean="0"/>
              <a:t>GHz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vícekanálové </a:t>
            </a:r>
            <a:r>
              <a:rPr lang="cs-CZ" dirty="0"/>
              <a:t>soupravy, </a:t>
            </a:r>
            <a:endParaRPr lang="cs-CZ" dirty="0" smtClean="0"/>
          </a:p>
          <a:p>
            <a:r>
              <a:rPr lang="cs-CZ" dirty="0" smtClean="0"/>
              <a:t>funkce </a:t>
            </a:r>
            <a:r>
              <a:rPr lang="cs-CZ" dirty="0"/>
              <a:t>kniplů, </a:t>
            </a:r>
            <a:endParaRPr lang="cs-CZ" dirty="0" smtClean="0"/>
          </a:p>
          <a:p>
            <a:r>
              <a:rPr lang="cs-CZ" dirty="0" smtClean="0"/>
              <a:t>ovládání kamery,</a:t>
            </a:r>
          </a:p>
          <a:p>
            <a:r>
              <a:rPr lang="cs-CZ" dirty="0" smtClean="0"/>
              <a:t>další volitelné kanály.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Technická stránka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navigační systémy: </a:t>
            </a:r>
          </a:p>
          <a:p>
            <a:pPr lvl="1"/>
            <a:r>
              <a:rPr lang="cs-CZ" dirty="0" smtClean="0"/>
              <a:t>družicová navigace GPS/</a:t>
            </a:r>
            <a:r>
              <a:rPr lang="cs-CZ" dirty="0" err="1" smtClean="0"/>
              <a:t>Glonas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inerciální navigace, </a:t>
            </a:r>
          </a:p>
          <a:p>
            <a:pPr lvl="1"/>
            <a:r>
              <a:rPr lang="cs-CZ" dirty="0" smtClean="0"/>
              <a:t>ultrazvuková navigace, </a:t>
            </a:r>
          </a:p>
          <a:p>
            <a:pPr lvl="1"/>
            <a:r>
              <a:rPr lang="cs-CZ" dirty="0" smtClean="0"/>
              <a:t>infračervená navigace, </a:t>
            </a:r>
          </a:p>
          <a:p>
            <a:r>
              <a:rPr lang="cs-CZ" dirty="0" smtClean="0"/>
              <a:t>kalibrace,</a:t>
            </a:r>
          </a:p>
          <a:p>
            <a:r>
              <a:rPr lang="cs-CZ" dirty="0" smtClean="0"/>
              <a:t>senzory,</a:t>
            </a:r>
          </a:p>
          <a:p>
            <a:r>
              <a:rPr lang="cs-CZ" dirty="0" smtClean="0"/>
              <a:t>složitý software (upgrade),</a:t>
            </a:r>
          </a:p>
          <a:p>
            <a:r>
              <a:rPr lang="cs-CZ" dirty="0" smtClean="0"/>
              <a:t>závěs </a:t>
            </a:r>
            <a:r>
              <a:rPr lang="cs-CZ" dirty="0"/>
              <a:t>kamery (</a:t>
            </a:r>
            <a:r>
              <a:rPr lang="cs-CZ" dirty="0" err="1" smtClean="0"/>
              <a:t>gimball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Komunikace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err="1" smtClean="0"/>
              <a:t>LightBridge</a:t>
            </a:r>
            <a:r>
              <a:rPr lang="cs-CZ" dirty="0"/>
              <a:t>, </a:t>
            </a:r>
            <a:r>
              <a:rPr lang="cs-CZ" dirty="0" smtClean="0"/>
              <a:t>telemetrie</a:t>
            </a:r>
          </a:p>
          <a:p>
            <a:endParaRPr lang="cs-CZ" dirty="0"/>
          </a:p>
        </p:txBody>
      </p:sp>
      <p:pic>
        <p:nvPicPr>
          <p:cNvPr id="4" name="Obrázek 3" descr="Inspire 1"/>
          <p:cNvPicPr/>
          <p:nvPr/>
        </p:nvPicPr>
        <p:blipFill>
          <a:blip r:embed="rId2" cstate="print"/>
          <a:srcRect l="18782" t="9575" r="18884" b="10904"/>
          <a:stretch>
            <a:fillRect/>
          </a:stretch>
        </p:blipFill>
        <p:spPr bwMode="auto">
          <a:xfrm>
            <a:off x="755576" y="2060848"/>
            <a:ext cx="763284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Automatické režimy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Zabezpečení – </a:t>
            </a:r>
            <a:r>
              <a:rPr lang="cs-CZ" dirty="0" err="1" smtClean="0"/>
              <a:t>Failsafe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Return</a:t>
            </a:r>
            <a:r>
              <a:rPr lang="cs-CZ" dirty="0" smtClean="0"/>
              <a:t> To </a:t>
            </a:r>
            <a:r>
              <a:rPr lang="cs-CZ" dirty="0" err="1" smtClean="0"/>
              <a:t>Home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let </a:t>
            </a:r>
            <a:r>
              <a:rPr lang="cs-CZ" dirty="0"/>
              <a:t>po naplánované trase, </a:t>
            </a:r>
            <a:endParaRPr lang="cs-CZ" dirty="0" smtClean="0"/>
          </a:p>
          <a:p>
            <a:r>
              <a:rPr lang="cs-CZ" dirty="0" smtClean="0"/>
              <a:t>Point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Follow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Lock</a:t>
            </a:r>
            <a:endParaRPr lang="cs-CZ" dirty="0" smtClean="0"/>
          </a:p>
          <a:p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Lock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start </a:t>
            </a:r>
            <a:r>
              <a:rPr lang="cs-CZ" dirty="0"/>
              <a:t>a </a:t>
            </a:r>
            <a:r>
              <a:rPr lang="cs-CZ" dirty="0" smtClean="0"/>
              <a:t>přistání.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Předpisy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UCL (Úřad pro civilní letectví)</a:t>
            </a:r>
          </a:p>
          <a:p>
            <a:r>
              <a:rPr lang="cs-CZ" dirty="0" smtClean="0"/>
              <a:t>Předpis L2 - Doplněk </a:t>
            </a:r>
            <a:r>
              <a:rPr lang="cs-CZ" dirty="0"/>
              <a:t>X (bezpilotní systémy</a:t>
            </a:r>
            <a:r>
              <a:rPr lang="cs-CZ" dirty="0" smtClean="0"/>
              <a:t>)</a:t>
            </a:r>
          </a:p>
          <a:p>
            <a:r>
              <a:rPr lang="cs-CZ" u="sng" dirty="0">
                <a:hlinkClick r:id="rId2"/>
              </a:rPr>
              <a:t>http://</a:t>
            </a:r>
            <a:r>
              <a:rPr lang="cs-CZ" u="sng" dirty="0" smtClean="0">
                <a:hlinkClick r:id="rId2"/>
              </a:rPr>
              <a:t>lis.</a:t>
            </a:r>
            <a:r>
              <a:rPr lang="cs-CZ" u="sng" dirty="0" err="1" smtClean="0">
                <a:hlinkClick r:id="rId2"/>
              </a:rPr>
              <a:t>rlp.cz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predpisy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predpisy</a:t>
            </a:r>
            <a:r>
              <a:rPr lang="cs-CZ" u="sng" dirty="0" smtClean="0">
                <a:hlinkClick r:id="rId2"/>
              </a:rPr>
              <a:t>/index.</a:t>
            </a:r>
            <a:r>
              <a:rPr lang="cs-CZ" u="sng" dirty="0" err="1" smtClean="0">
                <a:hlinkClick r:id="rId2"/>
              </a:rPr>
              <a:t>htm</a:t>
            </a:r>
            <a:r>
              <a:rPr lang="cs-CZ" u="sng" dirty="0" smtClean="0"/>
              <a:t> </a:t>
            </a:r>
          </a:p>
          <a:p>
            <a:r>
              <a:rPr lang="cs-CZ" dirty="0"/>
              <a:t>bezpečnostní pravidla </a:t>
            </a:r>
            <a:endParaRPr lang="cs-CZ" dirty="0" smtClean="0"/>
          </a:p>
          <a:p>
            <a:pPr lvl="1"/>
            <a:r>
              <a:rPr lang="cs-CZ" dirty="0" smtClean="0"/>
              <a:t>vzdálenosti </a:t>
            </a:r>
            <a:r>
              <a:rPr lang="cs-CZ" dirty="0"/>
              <a:t>a výška, </a:t>
            </a:r>
            <a:endParaRPr lang="cs-CZ" dirty="0" smtClean="0"/>
          </a:p>
          <a:p>
            <a:pPr lvl="1"/>
            <a:r>
              <a:rPr lang="cs-CZ" dirty="0" smtClean="0"/>
              <a:t>bezletové </a:t>
            </a:r>
            <a:r>
              <a:rPr lang="cs-CZ" dirty="0"/>
              <a:t>zóny, </a:t>
            </a:r>
            <a:endParaRPr lang="cs-CZ" dirty="0" smtClean="0"/>
          </a:p>
          <a:p>
            <a:pPr lvl="1"/>
            <a:r>
              <a:rPr lang="cs-CZ" dirty="0" smtClean="0"/>
              <a:t>vizuální </a:t>
            </a:r>
            <a:r>
              <a:rPr lang="cs-CZ" dirty="0"/>
              <a:t>kontakt, </a:t>
            </a:r>
            <a:endParaRPr lang="cs-CZ" dirty="0" smtClean="0"/>
          </a:p>
          <a:p>
            <a:r>
              <a:rPr lang="cs-CZ" dirty="0" smtClean="0"/>
              <a:t>zkoušky, registrace, pilotní průkaz (účel</a:t>
            </a:r>
            <a:r>
              <a:rPr lang="cs-CZ" dirty="0"/>
              <a:t>, váha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Pojištění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pojištění (účel, váha, oblast, krytí</a:t>
            </a:r>
            <a:r>
              <a:rPr lang="cs-CZ" dirty="0" smtClean="0"/>
              <a:t>),</a:t>
            </a:r>
          </a:p>
          <a:p>
            <a:r>
              <a:rPr lang="cs-CZ" dirty="0" smtClean="0"/>
              <a:t>odpovědnost </a:t>
            </a:r>
            <a:r>
              <a:rPr lang="cs-CZ" dirty="0"/>
              <a:t>a soudnost </a:t>
            </a:r>
            <a:r>
              <a:rPr lang="cs-CZ" dirty="0" smtClean="0"/>
              <a:t>uživatelů.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Filmování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Nevšední pohledy (z ptačí perspektivy),</a:t>
            </a:r>
          </a:p>
          <a:p>
            <a:r>
              <a:rPr lang="cs-CZ" dirty="0" smtClean="0"/>
              <a:t>klidné </a:t>
            </a:r>
            <a:r>
              <a:rPr lang="cs-CZ" dirty="0"/>
              <a:t>záběry, </a:t>
            </a:r>
            <a:endParaRPr lang="cs-CZ" dirty="0" smtClean="0"/>
          </a:p>
          <a:p>
            <a:r>
              <a:rPr lang="cs-CZ" dirty="0" smtClean="0"/>
              <a:t>plynulé </a:t>
            </a:r>
            <a:r>
              <a:rPr lang="cs-CZ" dirty="0"/>
              <a:t>panorámování (švenkování), </a:t>
            </a:r>
            <a:endParaRPr lang="cs-CZ" dirty="0" smtClean="0"/>
          </a:p>
          <a:p>
            <a:r>
              <a:rPr lang="cs-CZ" dirty="0" smtClean="0"/>
              <a:t>připravit </a:t>
            </a:r>
            <a:r>
              <a:rPr lang="cs-CZ" dirty="0"/>
              <a:t>si scénář, </a:t>
            </a:r>
            <a:endParaRPr lang="cs-CZ" dirty="0" smtClean="0"/>
          </a:p>
          <a:p>
            <a:r>
              <a:rPr lang="cs-CZ" dirty="0" smtClean="0"/>
              <a:t>pomocník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střih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O čem chci hovořit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Jak vidí </a:t>
            </a:r>
            <a:r>
              <a:rPr lang="cs-CZ" dirty="0" err="1" smtClean="0"/>
              <a:t>drony</a:t>
            </a:r>
            <a:r>
              <a:rPr lang="cs-CZ" dirty="0" smtClean="0"/>
              <a:t> média</a:t>
            </a:r>
          </a:p>
          <a:p>
            <a:r>
              <a:rPr lang="cs-CZ" dirty="0" smtClean="0"/>
              <a:t>Historie </a:t>
            </a:r>
            <a:r>
              <a:rPr lang="cs-CZ" dirty="0" err="1" smtClean="0"/>
              <a:t>dronů</a:t>
            </a:r>
            <a:endParaRPr lang="cs-CZ" dirty="0" smtClean="0"/>
          </a:p>
          <a:p>
            <a:r>
              <a:rPr lang="cs-CZ" dirty="0" smtClean="0"/>
              <a:t>Použití</a:t>
            </a:r>
          </a:p>
          <a:p>
            <a:r>
              <a:rPr lang="cs-CZ" dirty="0" smtClean="0"/>
              <a:t>Ovládání a řízení </a:t>
            </a:r>
            <a:r>
              <a:rPr lang="cs-CZ" dirty="0" err="1" smtClean="0"/>
              <a:t>dronu</a:t>
            </a:r>
            <a:endParaRPr lang="cs-CZ" dirty="0" smtClean="0"/>
          </a:p>
          <a:p>
            <a:r>
              <a:rPr lang="cs-CZ" dirty="0" smtClean="0"/>
              <a:t>Technická hlediska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Automatické režimy</a:t>
            </a:r>
          </a:p>
          <a:p>
            <a:r>
              <a:rPr lang="cs-CZ" dirty="0" smtClean="0"/>
              <a:t>Předpisy a bezpečnost provozu</a:t>
            </a:r>
          </a:p>
          <a:p>
            <a:r>
              <a:rPr lang="cs-CZ" dirty="0" smtClean="0"/>
              <a:t>Pojištění</a:t>
            </a:r>
          </a:p>
          <a:p>
            <a:r>
              <a:rPr lang="cs-CZ" dirty="0" smtClean="0"/>
              <a:t>Filmování.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Média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</a:t>
            </a:r>
            <a:r>
              <a:rPr lang="cs-CZ" dirty="0"/>
              <a:t>fenomén, </a:t>
            </a:r>
            <a:endParaRPr lang="cs-CZ" dirty="0" smtClean="0"/>
          </a:p>
          <a:p>
            <a:r>
              <a:rPr lang="cs-CZ" dirty="0" smtClean="0"/>
              <a:t>revoluční </a:t>
            </a:r>
            <a:r>
              <a:rPr lang="cs-CZ" dirty="0"/>
              <a:t>technologie, </a:t>
            </a:r>
            <a:endParaRPr lang="cs-CZ" dirty="0" smtClean="0"/>
          </a:p>
          <a:p>
            <a:r>
              <a:rPr lang="cs-CZ" dirty="0" smtClean="0"/>
              <a:t>velké </a:t>
            </a:r>
            <a:r>
              <a:rPr lang="cs-CZ" dirty="0"/>
              <a:t>příležitosti, </a:t>
            </a:r>
            <a:endParaRPr lang="cs-CZ" dirty="0" smtClean="0"/>
          </a:p>
          <a:p>
            <a:r>
              <a:rPr lang="cs-CZ" dirty="0" smtClean="0"/>
              <a:t>bezpečnostní </a:t>
            </a:r>
            <a:r>
              <a:rPr lang="cs-CZ" dirty="0"/>
              <a:t>rizika, </a:t>
            </a:r>
            <a:endParaRPr lang="cs-CZ" dirty="0" smtClean="0"/>
          </a:p>
          <a:p>
            <a:r>
              <a:rPr lang="cs-CZ" dirty="0" smtClean="0"/>
              <a:t>ochrana </a:t>
            </a:r>
            <a:r>
              <a:rPr lang="cs-CZ" dirty="0"/>
              <a:t>soukromí, </a:t>
            </a:r>
            <a:endParaRPr lang="cs-CZ" dirty="0" smtClean="0"/>
          </a:p>
          <a:p>
            <a:r>
              <a:rPr lang="cs-CZ" dirty="0" smtClean="0"/>
              <a:t>senzace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hysterie.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Média (2)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http://img.cz.prg.cmestatic.com/media/images/600x338/Dec2015/1819437.jpg?d41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6840760" cy="480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Historie</a:t>
            </a:r>
            <a:r>
              <a:rPr lang="cs-CZ" b="1" dirty="0" smtClean="0"/>
              <a:t>    </a:t>
            </a:r>
            <a:r>
              <a:rPr lang="cs-CZ" sz="3200" dirty="0" smtClean="0"/>
              <a:t>(Vojenské bezpilotní letadlo                 MQ-1 </a:t>
            </a:r>
            <a:r>
              <a:rPr lang="cs-CZ" sz="3200" dirty="0" err="1" smtClean="0"/>
              <a:t>Predator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pic>
        <p:nvPicPr>
          <p:cNvPr id="2050" name="Picture 2" descr="MQ-1B Predato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2775" y="3783806"/>
            <a:ext cx="9525" cy="9525"/>
          </a:xfrm>
          <a:prstGeom prst="rect">
            <a:avLst/>
          </a:prstGeom>
          <a:noFill/>
        </p:spPr>
      </p:pic>
      <p:pic>
        <p:nvPicPr>
          <p:cNvPr id="2054" name="Picture 6" descr="MQ-1B Pred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616" y="1772816"/>
            <a:ext cx="6000750" cy="3905251"/>
          </a:xfrm>
          <a:prstGeom prst="rect">
            <a:avLst/>
          </a:prstGeom>
          <a:noFill/>
        </p:spPr>
      </p:pic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546910" y="1397000"/>
          <a:ext cx="50180" cy="4064000"/>
        </p:xfrm>
        <a:graphic>
          <a:graphicData uri="http://schemas.openxmlformats.org/drawingml/2006/table">
            <a:tbl>
              <a:tblPr/>
              <a:tblGrid>
                <a:gridCol w="50180"/>
              </a:tblGrid>
              <a:tr h="4064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" dirty="0"/>
                        <a:t>&lt;</a:t>
                      </a:r>
                      <a:r>
                        <a:rPr lang="cs-CZ" sz="200" dirty="0" err="1"/>
                        <a:t>img</a:t>
                      </a:r>
                      <a:r>
                        <a:rPr lang="cs-CZ" sz="200" dirty="0"/>
                        <a:t> id="foto-hlavni" </a:t>
                      </a:r>
                      <a:r>
                        <a:rPr lang="cs-CZ" sz="200" dirty="0" err="1"/>
                        <a:t>height</a:t>
                      </a:r>
                      <a:r>
                        <a:rPr lang="cs-CZ" sz="200" dirty="0"/>
                        <a:t>="418" </a:t>
                      </a:r>
                      <a:r>
                        <a:rPr lang="cs-CZ" sz="200" dirty="0" err="1"/>
                        <a:t>src</a:t>
                      </a:r>
                      <a:r>
                        <a:rPr lang="cs-CZ" sz="200" dirty="0"/>
                        <a:t>="//1gr.cz/fotky/</a:t>
                      </a:r>
                      <a:r>
                        <a:rPr lang="cs-CZ" sz="200" dirty="0" err="1"/>
                        <a:t>idnes</a:t>
                      </a:r>
                      <a:r>
                        <a:rPr lang="cs-CZ" sz="200" dirty="0"/>
                        <a:t>/15/123/cl6h/RJA58d46d_081131_F_7734Q_001.JPG"&gt; </a:t>
                      </a:r>
                    </a:p>
                  </a:txBody>
                  <a:tcPr marL="12390" marR="12390" marT="6195" marB="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55" name="Rectangle 7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700" b="1" i="0" u="none" strike="noStrike" cap="none" normalizeH="0" baseline="0" smtClean="0">
                <a:ln>
                  <a:noFill/>
                </a:ln>
                <a:solidFill>
                  <a:srgbClr val="EE333E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 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14 / 15 </a:t>
            </a:r>
            <a:r>
              <a:rPr kumimoji="0" lang="cs-CZ" sz="24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kumimoji="0" lang="cs-CZ" sz="700" b="1" i="0" u="none" strike="noStrike" cap="none" normalizeH="0" baseline="0" smtClean="0">
              <a:ln>
                <a:noFill/>
              </a:ln>
              <a:solidFill>
                <a:srgbClr val="EE33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6" name="Picture 8" descr="Další">
            <a:hlinkClick r:id="rId4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" y="-1790700"/>
            <a:ext cx="9525" cy="9525"/>
          </a:xfrm>
          <a:prstGeom prst="rect">
            <a:avLst/>
          </a:prstGeom>
          <a:noFill/>
        </p:spPr>
      </p:pic>
      <p:pic>
        <p:nvPicPr>
          <p:cNvPr id="2057" name="Picture 9" descr="MQ-1B Predat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628800"/>
            <a:ext cx="6970724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Historie</a:t>
            </a:r>
            <a:r>
              <a:rPr lang="cs-CZ" b="1" dirty="0" smtClean="0"/>
              <a:t>    </a:t>
            </a:r>
            <a:r>
              <a:rPr lang="cs-CZ" sz="3200" dirty="0" smtClean="0"/>
              <a:t>(</a:t>
            </a:r>
            <a:r>
              <a:rPr lang="cs-CZ" sz="3200" dirty="0" err="1" smtClean="0"/>
              <a:t>Oktakoptéra</a:t>
            </a:r>
            <a:r>
              <a:rPr lang="cs-CZ" sz="3200" dirty="0" smtClean="0"/>
              <a:t> DJI </a:t>
            </a:r>
            <a:r>
              <a:rPr lang="cs-CZ" sz="3200" dirty="0" err="1" smtClean="0"/>
              <a:t>Spreading</a:t>
            </a:r>
            <a:r>
              <a:rPr lang="cs-CZ" sz="3200" dirty="0" smtClean="0"/>
              <a:t> </a:t>
            </a:r>
            <a:r>
              <a:rPr lang="cs-CZ" sz="3200" dirty="0" err="1" smtClean="0"/>
              <a:t>Wings</a:t>
            </a:r>
            <a:r>
              <a:rPr lang="cs-CZ" sz="3200" dirty="0" smtClean="0"/>
              <a:t> S1000+)</a:t>
            </a:r>
            <a:endParaRPr lang="cs-CZ" sz="3200" dirty="0"/>
          </a:p>
        </p:txBody>
      </p:sp>
      <p:pic>
        <p:nvPicPr>
          <p:cNvPr id="4" name="Zástupný symbol pro obsah 3" descr="Spreading Wings S1000+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064896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Historie</a:t>
            </a:r>
            <a:r>
              <a:rPr lang="cs-CZ" b="1" dirty="0" smtClean="0"/>
              <a:t>    </a:t>
            </a:r>
            <a:r>
              <a:rPr lang="cs-CZ" sz="3200" dirty="0" smtClean="0"/>
              <a:t>(</a:t>
            </a:r>
            <a:r>
              <a:rPr lang="cs-CZ" sz="3200" dirty="0" err="1" smtClean="0"/>
              <a:t>kvadrokoptéra</a:t>
            </a:r>
            <a:r>
              <a:rPr lang="cs-CZ" sz="3200" dirty="0" smtClean="0"/>
              <a:t> DJI </a:t>
            </a:r>
            <a:r>
              <a:rPr lang="cs-CZ" sz="3200" dirty="0" err="1" smtClean="0"/>
              <a:t>Phantom</a:t>
            </a:r>
            <a:r>
              <a:rPr lang="cs-CZ" sz="3200" dirty="0" smtClean="0"/>
              <a:t> 2)</a:t>
            </a:r>
            <a:endParaRPr lang="cs-CZ" sz="3200" dirty="0"/>
          </a:p>
        </p:txBody>
      </p:sp>
      <p:pic>
        <p:nvPicPr>
          <p:cNvPr id="4" name="Zástupný symbol pro obsah 3" descr="K:\aVrana\Pers\Obrázky\Modely\Sobínka 09-03 099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84076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Historie</a:t>
            </a:r>
            <a:r>
              <a:rPr lang="cs-CZ" b="1" dirty="0" smtClean="0"/>
              <a:t>    </a:t>
            </a:r>
            <a:r>
              <a:rPr lang="cs-CZ" sz="3200" dirty="0" smtClean="0"/>
              <a:t>(hračka </a:t>
            </a:r>
            <a:r>
              <a:rPr lang="cs-CZ" sz="3200" dirty="0" err="1" smtClean="0"/>
              <a:t>Nano</a:t>
            </a:r>
            <a:r>
              <a:rPr lang="cs-CZ" sz="3200" dirty="0" smtClean="0"/>
              <a:t> K50)</a:t>
            </a:r>
            <a:endParaRPr lang="cs-CZ" sz="3200" dirty="0"/>
          </a:p>
        </p:txBody>
      </p:sp>
      <p:pic>
        <p:nvPicPr>
          <p:cNvPr id="5" name="Zástupný symbol pro obsah 4" descr="http://www.rc-kmodel.cz/fotky32278/fotos/_vyrn_128Nano-K-50-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54006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Použití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vojenské účely, </a:t>
            </a:r>
            <a:endParaRPr lang="cs-CZ" dirty="0" smtClean="0"/>
          </a:p>
          <a:p>
            <a:r>
              <a:rPr lang="cs-CZ" dirty="0" smtClean="0"/>
              <a:t>letecké </a:t>
            </a:r>
            <a:r>
              <a:rPr lang="cs-CZ" dirty="0"/>
              <a:t>snímkování (geodézie, architekti</a:t>
            </a:r>
            <a:r>
              <a:rPr lang="cs-CZ" dirty="0" smtClean="0"/>
              <a:t>),</a:t>
            </a:r>
          </a:p>
          <a:p>
            <a:r>
              <a:rPr lang="cs-CZ" dirty="0" smtClean="0"/>
              <a:t>bezpečnostní </a:t>
            </a:r>
            <a:r>
              <a:rPr lang="cs-CZ" dirty="0"/>
              <a:t>sbory – hlídkování, </a:t>
            </a:r>
            <a:endParaRPr lang="cs-CZ" dirty="0" smtClean="0"/>
          </a:p>
          <a:p>
            <a:r>
              <a:rPr lang="cs-CZ" dirty="0" smtClean="0"/>
              <a:t>hasiči </a:t>
            </a:r>
            <a:r>
              <a:rPr lang="cs-CZ" dirty="0"/>
              <a:t>– požární prevence, </a:t>
            </a:r>
            <a:endParaRPr lang="cs-CZ" dirty="0" smtClean="0"/>
          </a:p>
          <a:p>
            <a:r>
              <a:rPr lang="cs-CZ" dirty="0" smtClean="0"/>
              <a:t>energetici- </a:t>
            </a:r>
            <a:r>
              <a:rPr lang="cs-CZ" dirty="0"/>
              <a:t>monitorování dálkových el. </a:t>
            </a:r>
            <a:r>
              <a:rPr lang="cs-CZ" dirty="0" smtClean="0"/>
              <a:t>vedení,</a:t>
            </a:r>
          </a:p>
          <a:p>
            <a:r>
              <a:rPr lang="cs-CZ" dirty="0" smtClean="0"/>
              <a:t>průzkum </a:t>
            </a:r>
            <a:r>
              <a:rPr lang="cs-CZ" dirty="0"/>
              <a:t>nebezpečných prostor (např. vybuchlý muniční sklad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348</Words>
  <Application>Microsoft Office PowerPoint</Application>
  <PresentationFormat>Předvádění na obrazovce (4:3)</PresentationFormat>
  <Paragraphs>97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Drony:   pomocník, hračka,                    či nebezpečí?  </vt:lpstr>
      <vt:lpstr>O čem chci hovořit</vt:lpstr>
      <vt:lpstr>Média </vt:lpstr>
      <vt:lpstr>Média (2) </vt:lpstr>
      <vt:lpstr>Historie    (Vojenské bezpilotní letadlo                 MQ-1 Predator)</vt:lpstr>
      <vt:lpstr>Historie    (Oktakoptéra DJI Spreading Wings S1000+)</vt:lpstr>
      <vt:lpstr>Historie    (kvadrokoptéra DJI Phantom 2)</vt:lpstr>
      <vt:lpstr>Historie    (hračka Nano K50)</vt:lpstr>
      <vt:lpstr>Použití</vt:lpstr>
      <vt:lpstr>Použití (2)</vt:lpstr>
      <vt:lpstr>Řízení dronu</vt:lpstr>
      <vt:lpstr>Technická stránka</vt:lpstr>
      <vt:lpstr>Komunikace</vt:lpstr>
      <vt:lpstr>Automatické režimy</vt:lpstr>
      <vt:lpstr>Předpisy</vt:lpstr>
      <vt:lpstr>Pojištění</vt:lpstr>
      <vt:lpstr>Filmování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Drony:   pomocník, hračka, či nebezpečí?</dc:title>
  <dc:creator>vrana</dc:creator>
  <cp:lastModifiedBy>vrana</cp:lastModifiedBy>
  <cp:revision>48</cp:revision>
  <dcterms:created xsi:type="dcterms:W3CDTF">2016-04-28T11:05:25Z</dcterms:created>
  <dcterms:modified xsi:type="dcterms:W3CDTF">2016-05-20T08:23:49Z</dcterms:modified>
</cp:coreProperties>
</file>